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7" r:id="rId3"/>
    <p:sldId id="270" r:id="rId4"/>
    <p:sldId id="272" r:id="rId5"/>
    <p:sldId id="268" r:id="rId6"/>
    <p:sldId id="263" r:id="rId7"/>
    <p:sldId id="264" r:id="rId8"/>
    <p:sldId id="265" r:id="rId9"/>
    <p:sldId id="266" r:id="rId10"/>
    <p:sldId id="269"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5" autoAdjust="0"/>
    <p:restoredTop sz="94660"/>
  </p:normalViewPr>
  <p:slideViewPr>
    <p:cSldViewPr snapToGrid="0">
      <p:cViewPr varScale="1">
        <p:scale>
          <a:sx n="72" d="100"/>
          <a:sy n="72" d="100"/>
        </p:scale>
        <p:origin x="76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C8346-9B30-499A-B2BF-05DA669E3D98}" type="datetimeFigureOut">
              <a:rPr lang="pt-BR" smtClean="0"/>
              <a:pPr/>
              <a:t>09/04/2021</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5DB6E-650C-4CC4-A1A3-396C641BBD2B}" type="slidenum">
              <a:rPr lang="pt-BR" smtClean="0"/>
              <a:pPr/>
              <a:t>‹nº›</a:t>
            </a:fld>
            <a:endParaRPr lang="pt-BR"/>
          </a:p>
        </p:txBody>
      </p:sp>
    </p:spTree>
    <p:extLst>
      <p:ext uri="{BB962C8B-B14F-4D97-AF65-F5344CB8AC3E}">
        <p14:creationId xmlns:p14="http://schemas.microsoft.com/office/powerpoint/2010/main" val="266876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5AB05-77A1-4DD6-B4E7-B929CDBA25F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6AB1104-2048-4A05-8A73-31E8715E2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FD9A161-1D6A-4ACA-B3D5-2D384766BA77}"/>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5" name="Espaço Reservado para Rodapé 4">
            <a:extLst>
              <a:ext uri="{FF2B5EF4-FFF2-40B4-BE49-F238E27FC236}">
                <a16:creationId xmlns:a16="http://schemas.microsoft.com/office/drawing/2014/main" id="{584C1501-91CE-49AA-993D-DC89564B54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8C7B02B-E92E-48F3-ADB1-AEB01C47D514}"/>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380253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4D270-F302-44F7-8E55-10C8EDB6F9F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B037E69-6A7E-43A5-9DAC-D58C9FF9733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BF1D66-2D00-4E7D-8881-38A6B4D7E193}"/>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5" name="Espaço Reservado para Rodapé 4">
            <a:extLst>
              <a:ext uri="{FF2B5EF4-FFF2-40B4-BE49-F238E27FC236}">
                <a16:creationId xmlns:a16="http://schemas.microsoft.com/office/drawing/2014/main" id="{C335E3B3-23C8-4771-B2BD-27B71C5AFFA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94A731-C767-4A00-804B-F9AD2D20CFFC}"/>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109848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718219-E934-4C16-BA89-38B97E4215A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62D02F2-49D8-41E6-9E86-AD6A2F33E70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798C469-07D4-4843-8F26-A65E1BE5D0F5}"/>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5" name="Espaço Reservado para Rodapé 4">
            <a:extLst>
              <a:ext uri="{FF2B5EF4-FFF2-40B4-BE49-F238E27FC236}">
                <a16:creationId xmlns:a16="http://schemas.microsoft.com/office/drawing/2014/main" id="{F54C1349-5245-4341-86AD-BCAB629575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D01076C-CEF5-4FCA-A5A6-EFE3B3816C93}"/>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26614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C044B-C44E-4EEF-92BA-F1DDF21A221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D463217-68B4-4EB1-A351-E2728AFC3D4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ECB3DA3-C671-49A4-983A-FF3CC1CF427A}"/>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5" name="Espaço Reservado para Rodapé 4">
            <a:extLst>
              <a:ext uri="{FF2B5EF4-FFF2-40B4-BE49-F238E27FC236}">
                <a16:creationId xmlns:a16="http://schemas.microsoft.com/office/drawing/2014/main" id="{01A28258-8837-47FE-8E2A-4473D1BFE26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E4491D1-9938-4397-AB57-5A32C0396977}"/>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159081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8E39E-9825-4F47-B0E9-C8D4727C43E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7415B1B-92C0-460E-8273-5D652F701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5633F21-DB77-475D-AB79-BE8FE3A7ABFD}"/>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5" name="Espaço Reservado para Rodapé 4">
            <a:extLst>
              <a:ext uri="{FF2B5EF4-FFF2-40B4-BE49-F238E27FC236}">
                <a16:creationId xmlns:a16="http://schemas.microsoft.com/office/drawing/2014/main" id="{203DD870-93A8-4B40-A6EA-08DD5290EB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E363236-32CF-4EE8-A8C3-65B834688072}"/>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361937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49558-988C-4667-8CB4-3A9AC34C41F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F55E41E-11FE-43B4-A989-ECD34846E76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CD8EDE6-F6F0-4012-9E86-42B1535FB13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39D2B7B-7DE8-4131-AB39-9366D9DF53B1}"/>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6" name="Espaço Reservado para Rodapé 5">
            <a:extLst>
              <a:ext uri="{FF2B5EF4-FFF2-40B4-BE49-F238E27FC236}">
                <a16:creationId xmlns:a16="http://schemas.microsoft.com/office/drawing/2014/main" id="{A687C88F-0ADB-4B3C-811E-77B8BAFA403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2989B9-EA21-464E-989B-C0B77A47325A}"/>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401723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F0C7E-8271-495A-9C41-1F132AD17F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5759D11-BCFB-41E9-85D4-CF7334E6E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AFFB675-9AA0-4653-8BF1-C401B7B4B47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7FA7DA0-6F58-41A5-A8FF-8E8F92D0B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E3394C1-8009-46EB-9F04-CB4616A40D3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DAF0CA3-B700-4C9E-B522-565944BEE25F}"/>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8" name="Espaço Reservado para Rodapé 7">
            <a:extLst>
              <a:ext uri="{FF2B5EF4-FFF2-40B4-BE49-F238E27FC236}">
                <a16:creationId xmlns:a16="http://schemas.microsoft.com/office/drawing/2014/main" id="{50754E94-C5B0-4C4D-94C4-9967AEC269C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DF59C09-AC6B-436D-B298-BC81C19831C4}"/>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334670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196AB-4D68-40F5-B4A6-3971B1C6DF1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88F4A63-37A0-4D47-BDCB-5A5F6446E1A8}"/>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4" name="Espaço Reservado para Rodapé 3">
            <a:extLst>
              <a:ext uri="{FF2B5EF4-FFF2-40B4-BE49-F238E27FC236}">
                <a16:creationId xmlns:a16="http://schemas.microsoft.com/office/drawing/2014/main" id="{724EC89D-4A7E-4279-AD9C-92536A4D98D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BE74C75-8BBD-442F-9320-6D9A10F34A3C}"/>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116147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97C3273-C2F8-4C03-8861-8BE852B69D8E}"/>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3" name="Espaço Reservado para Rodapé 2">
            <a:extLst>
              <a:ext uri="{FF2B5EF4-FFF2-40B4-BE49-F238E27FC236}">
                <a16:creationId xmlns:a16="http://schemas.microsoft.com/office/drawing/2014/main" id="{531DF7B0-21C3-4670-A74C-0C97F08EBA2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B9D3150-5309-4377-A573-AC96956DFA65}"/>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318532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3356D-CD8E-4AA4-81D1-0B6DA3175B1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EFDC167-F8AD-45C3-A1FA-52EA97207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3DFB599-D535-4A02-B0CA-BCCDF4A39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B7D0C50-1764-4807-A11F-D18F51A201D6}"/>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6" name="Espaço Reservado para Rodapé 5">
            <a:extLst>
              <a:ext uri="{FF2B5EF4-FFF2-40B4-BE49-F238E27FC236}">
                <a16:creationId xmlns:a16="http://schemas.microsoft.com/office/drawing/2014/main" id="{BAF15441-9F30-497D-8142-4C1B29FCC0E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21F6FC-4A25-44C0-A490-EB2C0C010749}"/>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138632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D797A-239A-4FF4-975C-F4C20D1C18C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FEBF17F-D2C5-467E-8F5A-1A451B11C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5793DCE-0768-4BE0-92DB-063CB8FA4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2E9C3B0-A1BC-4F79-B9ED-AF9D34390760}"/>
              </a:ext>
            </a:extLst>
          </p:cNvPr>
          <p:cNvSpPr>
            <a:spLocks noGrp="1"/>
          </p:cNvSpPr>
          <p:nvPr>
            <p:ph type="dt" sz="half" idx="10"/>
          </p:nvPr>
        </p:nvSpPr>
        <p:spPr/>
        <p:txBody>
          <a:bodyPr/>
          <a:lstStyle/>
          <a:p>
            <a:fld id="{429B4160-52C7-4153-BBAE-2C43BE4A9B1C}" type="datetimeFigureOut">
              <a:rPr lang="pt-BR" smtClean="0"/>
              <a:pPr/>
              <a:t>09/04/2021</a:t>
            </a:fld>
            <a:endParaRPr lang="pt-BR"/>
          </a:p>
        </p:txBody>
      </p:sp>
      <p:sp>
        <p:nvSpPr>
          <p:cNvPr id="6" name="Espaço Reservado para Rodapé 5">
            <a:extLst>
              <a:ext uri="{FF2B5EF4-FFF2-40B4-BE49-F238E27FC236}">
                <a16:creationId xmlns:a16="http://schemas.microsoft.com/office/drawing/2014/main" id="{1A32FDD9-BA39-4AD5-B5AE-5C094CEDA2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973D59D-8AB8-4B83-B487-F9F4E36EEDE8}"/>
              </a:ext>
            </a:extLst>
          </p:cNvPr>
          <p:cNvSpPr>
            <a:spLocks noGrp="1"/>
          </p:cNvSpPr>
          <p:nvPr>
            <p:ph type="sldNum" sz="quarter" idx="12"/>
          </p:nvPr>
        </p:nvSpPr>
        <p:spPr/>
        <p:txBody>
          <a:bodyPr/>
          <a:lstStyle/>
          <a:p>
            <a:fld id="{D50E99C9-E200-44EB-A1E3-F6620361BC26}" type="slidenum">
              <a:rPr lang="pt-BR" smtClean="0"/>
              <a:pPr/>
              <a:t>‹nº›</a:t>
            </a:fld>
            <a:endParaRPr lang="pt-BR"/>
          </a:p>
        </p:txBody>
      </p:sp>
    </p:spTree>
    <p:extLst>
      <p:ext uri="{BB962C8B-B14F-4D97-AF65-F5344CB8AC3E}">
        <p14:creationId xmlns:p14="http://schemas.microsoft.com/office/powerpoint/2010/main" val="340522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2DD6D73-91DD-4E96-8CCE-F322B331B7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36CF946-E3E6-42F8-8280-0D70AD8FC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AE3146-6F7D-4A4B-A4A1-8D8BB3DDD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B4160-52C7-4153-BBAE-2C43BE4A9B1C}" type="datetimeFigureOut">
              <a:rPr lang="pt-BR" smtClean="0"/>
              <a:pPr/>
              <a:t>09/04/2021</a:t>
            </a:fld>
            <a:endParaRPr lang="pt-BR"/>
          </a:p>
        </p:txBody>
      </p:sp>
      <p:sp>
        <p:nvSpPr>
          <p:cNvPr id="5" name="Espaço Reservado para Rodapé 4">
            <a:extLst>
              <a:ext uri="{FF2B5EF4-FFF2-40B4-BE49-F238E27FC236}">
                <a16:creationId xmlns:a16="http://schemas.microsoft.com/office/drawing/2014/main" id="{7D29CB48-6F64-4763-B827-2D036ACCC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4AFDF04-14EE-4820-891C-5CAC8D9A1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E99C9-E200-44EB-A1E3-F6620361BC26}" type="slidenum">
              <a:rPr lang="pt-BR" smtClean="0"/>
              <a:pPr/>
              <a:t>‹nº›</a:t>
            </a:fld>
            <a:endParaRPr lang="pt-BR"/>
          </a:p>
        </p:txBody>
      </p:sp>
    </p:spTree>
    <p:extLst>
      <p:ext uri="{BB962C8B-B14F-4D97-AF65-F5344CB8AC3E}">
        <p14:creationId xmlns:p14="http://schemas.microsoft.com/office/powerpoint/2010/main" val="104730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advance-rise.e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dvance-rise.eu/"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cordis.europa.eu/project/rcn/219168/factsheet/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86F5A46-3E3B-4900-8FDF-AC7398B617D5}"/>
              </a:ext>
            </a:extLst>
          </p:cNvPr>
          <p:cNvSpPr>
            <a:spLocks noGrp="1"/>
          </p:cNvSpPr>
          <p:nvPr>
            <p:ph type="title"/>
          </p:nvPr>
        </p:nvSpPr>
        <p:spPr>
          <a:xfrm>
            <a:off x="353504" y="124902"/>
            <a:ext cx="7542882" cy="1325563"/>
          </a:xfrm>
        </p:spPr>
        <p:txBody>
          <a:bodyPr/>
          <a:lstStyle/>
          <a:p>
            <a:pPr algn="ctr"/>
            <a:r>
              <a:rPr lang="pt-BR" b="1" dirty="0"/>
              <a:t>DIBIB</a:t>
            </a:r>
          </a:p>
        </p:txBody>
      </p:sp>
      <p:sp>
        <p:nvSpPr>
          <p:cNvPr id="5" name="Espaço Reservado para Conteúdo 4">
            <a:extLst>
              <a:ext uri="{FF2B5EF4-FFF2-40B4-BE49-F238E27FC236}">
                <a16:creationId xmlns:a16="http://schemas.microsoft.com/office/drawing/2014/main" id="{D159F6E6-8E11-4FE2-81B8-D56460BEEBE3}"/>
              </a:ext>
            </a:extLst>
          </p:cNvPr>
          <p:cNvSpPr>
            <a:spLocks noGrp="1"/>
          </p:cNvSpPr>
          <p:nvPr>
            <p:ph sz="half" idx="1"/>
          </p:nvPr>
        </p:nvSpPr>
        <p:spPr>
          <a:xfrm>
            <a:off x="348712" y="1131376"/>
            <a:ext cx="5671088" cy="5300421"/>
          </a:xfrm>
        </p:spPr>
        <p:txBody>
          <a:bodyPr>
            <a:normAutofit fontScale="92500" lnSpcReduction="20000"/>
          </a:bodyPr>
          <a:lstStyle/>
          <a:p>
            <a:pPr algn="just"/>
            <a:r>
              <a:rPr lang="pt-BR" b="1" dirty="0"/>
              <a:t>1965</a:t>
            </a:r>
            <a:r>
              <a:rPr lang="pt-BR" dirty="0"/>
              <a:t>: </a:t>
            </a:r>
            <a:r>
              <a:rPr lang="pt-BR" b="1" dirty="0"/>
              <a:t>Criação da Biblioteca</a:t>
            </a:r>
          </a:p>
          <a:p>
            <a:pPr algn="just"/>
            <a:r>
              <a:rPr lang="pt-BR" b="1" dirty="0"/>
              <a:t>1978</a:t>
            </a:r>
            <a:r>
              <a:rPr lang="pt-BR" dirty="0"/>
              <a:t>: Automatização da Biblioteca</a:t>
            </a:r>
          </a:p>
          <a:p>
            <a:pPr algn="just"/>
            <a:r>
              <a:rPr lang="pt-BR" b="1" dirty="0"/>
              <a:t>1995</a:t>
            </a:r>
            <a:r>
              <a:rPr lang="pt-BR" dirty="0"/>
              <a:t>: Criação da Biblioteca digital do INPE</a:t>
            </a:r>
          </a:p>
          <a:p>
            <a:pPr algn="just"/>
            <a:r>
              <a:rPr lang="pt-BR" b="1" dirty="0"/>
              <a:t>2013</a:t>
            </a:r>
            <a:r>
              <a:rPr lang="pt-BR" dirty="0"/>
              <a:t>: Realização do Projeto Executivo  para reforma da Biblioteca</a:t>
            </a:r>
          </a:p>
          <a:p>
            <a:pPr algn="just"/>
            <a:r>
              <a:rPr lang="pt-BR" b="1" dirty="0"/>
              <a:t>2016</a:t>
            </a:r>
            <a:r>
              <a:rPr lang="pt-BR" dirty="0"/>
              <a:t>: Criação de página de Arquivos Pessoais de Pesquisador na Biblioteca Digital</a:t>
            </a:r>
          </a:p>
          <a:p>
            <a:pPr algn="just"/>
            <a:r>
              <a:rPr lang="pt-BR" b="1" dirty="0"/>
              <a:t>2017: INPE sedia o I Seminário Temático da Rede de Bibliotecas das Unidades de Pesquisa do MCTIC</a:t>
            </a:r>
          </a:p>
          <a:p>
            <a:pPr algn="just"/>
            <a:r>
              <a:rPr lang="pt-BR" b="1" dirty="0"/>
              <a:t>2017</a:t>
            </a:r>
            <a:r>
              <a:rPr lang="pt-BR" dirty="0"/>
              <a:t>: I Feira de Troca de Livros</a:t>
            </a:r>
          </a:p>
          <a:p>
            <a:pPr algn="just"/>
            <a:r>
              <a:rPr lang="pt-BR" b="1" dirty="0"/>
              <a:t>2018</a:t>
            </a:r>
            <a:r>
              <a:rPr lang="pt-BR" dirty="0"/>
              <a:t>: Digitalização de todo acervo da Memória Técnico-Científica do INPE</a:t>
            </a:r>
          </a:p>
          <a:p>
            <a:pPr algn="just"/>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080" y="546197"/>
            <a:ext cx="2434889" cy="1988803"/>
          </a:xfrm>
          <a:prstGeom prst="rect">
            <a:avLst/>
          </a:prstGeom>
        </p:spPr>
      </p:pic>
      <p:pic>
        <p:nvPicPr>
          <p:cNvPr id="7" name="Imagem 6" descr="Recorte de Te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303" y="4867759"/>
            <a:ext cx="2756154" cy="1378077"/>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386" y="2829733"/>
            <a:ext cx="2473917" cy="1649278"/>
          </a:xfrm>
          <a:prstGeom prst="rect">
            <a:avLst/>
          </a:prstGeom>
        </p:spPr>
      </p:pic>
      <p:pic>
        <p:nvPicPr>
          <p:cNvPr id="10" name="Imagem 9" descr="Recorte de Tel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1842" y="2444452"/>
            <a:ext cx="1856391" cy="2034559"/>
          </a:xfrm>
          <a:prstGeom prst="rect">
            <a:avLst/>
          </a:prstGeom>
        </p:spPr>
      </p:pic>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9209" y="4867759"/>
            <a:ext cx="2060629" cy="1373752"/>
          </a:xfrm>
          <a:prstGeom prst="rect">
            <a:avLst/>
          </a:prstGeom>
        </p:spPr>
      </p:pic>
      <p:pic>
        <p:nvPicPr>
          <p:cNvPr id="12" name="Image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1709" y="668909"/>
            <a:ext cx="2736524" cy="1353620"/>
          </a:xfrm>
          <a:prstGeom prst="rect">
            <a:avLst/>
          </a:prstGeom>
        </p:spPr>
      </p:pic>
    </p:spTree>
    <p:extLst>
      <p:ext uri="{BB962C8B-B14F-4D97-AF65-F5344CB8AC3E}">
        <p14:creationId xmlns:p14="http://schemas.microsoft.com/office/powerpoint/2010/main" val="114393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13217" y="1119399"/>
            <a:ext cx="10769054" cy="5909310"/>
          </a:xfrm>
          <a:prstGeom prst="rect">
            <a:avLst/>
          </a:prstGeom>
          <a:noFill/>
        </p:spPr>
        <p:txBody>
          <a:bodyPr wrap="square" rtlCol="0">
            <a:spAutoFit/>
          </a:bodyPr>
          <a:lstStyle/>
          <a:p>
            <a:pPr marL="342900" indent="-342900">
              <a:buFont typeface="Wingdings" panose="05000000000000000000" pitchFamily="2" charset="2"/>
              <a:buChar char="ü"/>
            </a:pPr>
            <a:r>
              <a:rPr lang="pt-BR" sz="2000" dirty="0"/>
              <a:t>1996 – Criação do PCI pelo MCTI , por meio da Portaria no. 180 de 16 de maio de 1996</a:t>
            </a:r>
          </a:p>
          <a:p>
            <a:pPr marL="342900" indent="-342900">
              <a:buFont typeface="Wingdings" panose="05000000000000000000" pitchFamily="2" charset="2"/>
              <a:buChar char="ü"/>
            </a:pPr>
            <a:r>
              <a:rPr lang="pt-BR" sz="2000" dirty="0"/>
              <a:t>1997 – Designado o primeiro coordenador PCI/INPE e as primeiras bolsas são implementadas</a:t>
            </a:r>
          </a:p>
          <a:p>
            <a:pPr marL="342900" indent="-342900">
              <a:buFont typeface="Wingdings" panose="05000000000000000000" pitchFamily="2" charset="2"/>
              <a:buChar char="ü"/>
            </a:pPr>
            <a:r>
              <a:rPr lang="pt-BR" sz="2000" dirty="0"/>
              <a:t>2000 – Assume a Coordenação do PCI o Dr. Carlos de Oliveira Lino</a:t>
            </a:r>
          </a:p>
          <a:p>
            <a:pPr marL="342900" indent="-342900">
              <a:buFont typeface="Wingdings" panose="05000000000000000000" pitchFamily="2" charset="2"/>
              <a:buChar char="ü"/>
            </a:pPr>
            <a:r>
              <a:rPr lang="pt-BR" sz="2000" dirty="0"/>
              <a:t>2004 – Assume a Coordenação do PCI o Dr. </a:t>
            </a:r>
            <a:r>
              <a:rPr lang="pt-BR" sz="2000" dirty="0" err="1"/>
              <a:t>Dailton</a:t>
            </a:r>
            <a:r>
              <a:rPr lang="pt-BR" sz="2000" dirty="0"/>
              <a:t> Gilberto Guedes. TCU impõe restrições sobre a utilização das bolsas PCI</a:t>
            </a:r>
          </a:p>
          <a:p>
            <a:pPr marL="342900" indent="-342900">
              <a:buFont typeface="Wingdings" panose="05000000000000000000" pitchFamily="2" charset="2"/>
              <a:buChar char="ü"/>
            </a:pPr>
            <a:r>
              <a:rPr lang="pt-BR" sz="2000" dirty="0"/>
              <a:t>2006 – Assume a Coordenação do PCI o Dr. Otávio Luiz </a:t>
            </a:r>
            <a:r>
              <a:rPr lang="pt-BR" sz="2000" dirty="0" err="1"/>
              <a:t>Bogossian</a:t>
            </a:r>
            <a:endParaRPr lang="pt-BR" sz="2000" dirty="0"/>
          </a:p>
          <a:p>
            <a:pPr marL="342900" indent="-342900">
              <a:buFont typeface="Wingdings" panose="05000000000000000000" pitchFamily="2" charset="2"/>
              <a:buChar char="ü"/>
            </a:pPr>
            <a:r>
              <a:rPr lang="pt-BR" sz="2000" dirty="0"/>
              <a:t>2007 – Assume a Coordenação do PCI o Dr. Marcos Dias da Silva</a:t>
            </a:r>
          </a:p>
          <a:p>
            <a:pPr marL="342900" indent="-342900">
              <a:buFont typeface="Wingdings" panose="05000000000000000000" pitchFamily="2" charset="2"/>
              <a:buChar char="ü"/>
            </a:pPr>
            <a:r>
              <a:rPr lang="pt-BR" sz="2000" dirty="0"/>
              <a:t>2009 – Assume a Coordenação do PCI o Dr. César </a:t>
            </a:r>
            <a:r>
              <a:rPr lang="pt-BR" sz="2000" dirty="0" err="1"/>
              <a:t>Boschetti</a:t>
            </a:r>
            <a:endParaRPr lang="pt-BR" sz="2000" dirty="0"/>
          </a:p>
          <a:p>
            <a:pPr marL="342900" indent="-342900">
              <a:buFont typeface="Wingdings" panose="05000000000000000000" pitchFamily="2" charset="2"/>
              <a:buChar char="ü"/>
            </a:pPr>
            <a:r>
              <a:rPr lang="pt-BR" sz="2000" dirty="0"/>
              <a:t>2011 – Em maio de 2011 as bolsas deixam de ser da modalidade DTI e passam a ser da modalidade PCI-D. Novos critérios são implementados. Início do uso da Plataforma Carlos Chagas.</a:t>
            </a:r>
          </a:p>
          <a:p>
            <a:pPr marL="342900" indent="-342900">
              <a:buFont typeface="Wingdings" panose="05000000000000000000" pitchFamily="2" charset="2"/>
              <a:buChar char="ü"/>
            </a:pPr>
            <a:r>
              <a:rPr lang="pt-BR" sz="2000" dirty="0"/>
              <a:t>2013 – Acontece no INPE o Seminário do PCI Bianual, em conjunto com uma reunião  envolvendo todas as Unidades de Pesquisas do MCTI e a Coordenação do PCI do Ministério</a:t>
            </a:r>
          </a:p>
          <a:p>
            <a:pPr marL="342900" indent="-342900">
              <a:buFont typeface="Wingdings" panose="05000000000000000000" pitchFamily="2" charset="2"/>
              <a:buChar char="ü"/>
            </a:pPr>
            <a:r>
              <a:rPr lang="pt-BR" sz="2000" dirty="0"/>
              <a:t>2015 – Assume a Coordenação do PCI o Dr. Felipe José </a:t>
            </a:r>
            <a:r>
              <a:rPr lang="pt-BR" sz="2000" dirty="0" err="1"/>
              <a:t>Piletti</a:t>
            </a:r>
            <a:endParaRPr lang="pt-BR" sz="2000" dirty="0"/>
          </a:p>
          <a:p>
            <a:pPr marL="342900" indent="-342900">
              <a:buFont typeface="Wingdings" panose="05000000000000000000" pitchFamily="2" charset="2"/>
              <a:buChar char="ü"/>
            </a:pPr>
            <a:r>
              <a:rPr lang="pt-BR" sz="2000" dirty="0"/>
              <a:t>2017 – Assume a Coordenação do PCI a Dra. Valéria Cristina dos Santos Ribeiro</a:t>
            </a:r>
          </a:p>
          <a:p>
            <a:pPr marL="342900" indent="-342900">
              <a:buFont typeface="Wingdings" panose="05000000000000000000" pitchFamily="2" charset="2"/>
              <a:buChar char="ü"/>
            </a:pPr>
            <a:r>
              <a:rPr lang="pt-BR" sz="2000" dirty="0"/>
              <a:t>2018  - Reestruturação da legislação do PCI</a:t>
            </a:r>
          </a:p>
          <a:p>
            <a:pPr marL="342900" indent="-342900">
              <a:buFont typeface="Wingdings" panose="05000000000000000000" pitchFamily="2" charset="2"/>
              <a:buChar char="ü"/>
            </a:pPr>
            <a:r>
              <a:rPr lang="pt-BR" sz="2000" dirty="0"/>
              <a:t>2019 – Realização da 1ª. Chamada Pública para escolha de bolsistas PCI</a:t>
            </a:r>
          </a:p>
          <a:p>
            <a:pPr marL="342900" indent="-342900">
              <a:buFont typeface="Wingdings" panose="05000000000000000000" pitchFamily="2" charset="2"/>
              <a:buChar char="ü"/>
            </a:pPr>
            <a:r>
              <a:rPr lang="pt-BR" sz="2000" dirty="0"/>
              <a:t>2020 – Criação da DIFPD. A Divisão integra a gestão das bolsas PCI, PIBIC, PIBITI e de outras agências de fomento. </a:t>
            </a:r>
            <a:r>
              <a:rPr lang="pt-BR" sz="2000" dirty="0">
                <a:solidFill>
                  <a:srgbClr val="0070C0"/>
                </a:solidFill>
              </a:rPr>
              <a:t>Realização do 1º Seminário Online de Resultados do PCI.</a:t>
            </a:r>
          </a:p>
          <a:p>
            <a:pPr marL="342900" indent="-342900">
              <a:buFont typeface="Wingdings" panose="05000000000000000000" pitchFamily="2" charset="2"/>
              <a:buChar char="ü"/>
            </a:pPr>
            <a:endParaRPr lang="pt-BR" dirty="0"/>
          </a:p>
        </p:txBody>
      </p:sp>
      <p:sp>
        <p:nvSpPr>
          <p:cNvPr id="6" name="Título 3">
            <a:extLst>
              <a:ext uri="{FF2B5EF4-FFF2-40B4-BE49-F238E27FC236}">
                <a16:creationId xmlns:a16="http://schemas.microsoft.com/office/drawing/2014/main" id="{C08A83BE-B802-43EA-B316-A6E57BFD7F86}"/>
              </a:ext>
            </a:extLst>
          </p:cNvPr>
          <p:cNvSpPr txBox="1">
            <a:spLocks/>
          </p:cNvSpPr>
          <p:nvPr/>
        </p:nvSpPr>
        <p:spPr>
          <a:xfrm>
            <a:off x="1575892" y="65685"/>
            <a:ext cx="7542882" cy="10537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t>DIFPD</a:t>
            </a:r>
          </a:p>
        </p:txBody>
      </p:sp>
    </p:spTree>
    <p:extLst>
      <p:ext uri="{BB962C8B-B14F-4D97-AF65-F5344CB8AC3E}">
        <p14:creationId xmlns:p14="http://schemas.microsoft.com/office/powerpoint/2010/main" val="142408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143187" y="1058340"/>
            <a:ext cx="11694585" cy="5362832"/>
          </a:xfrm>
        </p:spPr>
        <p:txBody>
          <a:bodyPr>
            <a:normAutofit fontScale="25000" lnSpcReduction="20000"/>
          </a:bodyPr>
          <a:lstStyle/>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1967/1968</a:t>
            </a:r>
            <a:r>
              <a:rPr lang="pt-BR" sz="5600" dirty="0">
                <a:latin typeface="Arial" panose="020B0604020202020204" pitchFamily="34" charset="0"/>
                <a:cs typeface="Arial" panose="020B0604020202020204" pitchFamily="34" charset="0"/>
              </a:rPr>
              <a:t> - Criação do curso de pós-graduação em Ciência Espacial (CEA); precursor dos </a:t>
            </a:r>
            <a:r>
              <a:rPr lang="pt-BR" sz="5600" dirty="0" err="1">
                <a:latin typeface="Arial" panose="020B0604020202020204" pitchFamily="34" charset="0"/>
                <a:cs typeface="Arial" panose="020B0604020202020204" pitchFamily="34" charset="0"/>
              </a:rPr>
              <a:t>PPGs</a:t>
            </a:r>
            <a:r>
              <a:rPr lang="pt-BR" sz="5600" dirty="0">
                <a:latin typeface="Arial" panose="020B0604020202020204" pitchFamily="34" charset="0"/>
                <a:cs typeface="Arial" panose="020B0604020202020204" pitchFamily="34" charset="0"/>
              </a:rPr>
              <a:t> Astrofísica, Geofísica Espacial, e Engenharia e Tecnologia Espaciais</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1968</a:t>
            </a:r>
            <a:r>
              <a:rPr lang="pt-BR" sz="5600" dirty="0">
                <a:latin typeface="Arial" panose="020B0604020202020204" pitchFamily="34" charset="0"/>
                <a:cs typeface="Arial" panose="020B0604020202020204" pitchFamily="34" charset="0"/>
              </a:rPr>
              <a:t> - Criação dos Cursos de Mestrado em Computação Aplicada (PGCAP) e em Meteorologia (PGMET)</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1972</a:t>
            </a:r>
            <a:r>
              <a:rPr lang="pt-BR" sz="5600" dirty="0">
                <a:latin typeface="Arial" panose="020B0604020202020204" pitchFamily="34" charset="0"/>
                <a:cs typeface="Arial" panose="020B0604020202020204" pitchFamily="34" charset="0"/>
              </a:rPr>
              <a:t> - Criação do Curso de Mestrado em Sensoriamento Remoto (PGSER)</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1974</a:t>
            </a:r>
            <a:r>
              <a:rPr lang="pt-BR" sz="5600" dirty="0">
                <a:latin typeface="Arial" panose="020B0604020202020204" pitchFamily="34" charset="0"/>
                <a:cs typeface="Arial" panose="020B0604020202020204" pitchFamily="34" charset="0"/>
              </a:rPr>
              <a:t> - Criação do Curso de Doutorado em Computação Aplicada (PGCAP) e em Meteorologia (PGMET)</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1977</a:t>
            </a:r>
            <a:r>
              <a:rPr lang="pt-BR" sz="5600" dirty="0">
                <a:latin typeface="Arial" panose="020B0604020202020204" pitchFamily="34" charset="0"/>
                <a:cs typeface="Arial" panose="020B0604020202020204" pitchFamily="34" charset="0"/>
              </a:rPr>
              <a:t> - Criação do Curso de Mestrado e Doutorado em Engenharia e Tecnologia Espaciais (PGETE), inicialmente como CEA-MO (Ciência Espacial-Mecânica Orbital) e CEA-CP (Ciência Espacial-Combustão e Propulsão); a denominação "Curso de Pós-Graduação em Engenharia e Tecnologias Espaciais" passou a existir formalmente a partir de janeiro de 1994</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1980</a:t>
            </a:r>
            <a:r>
              <a:rPr lang="pt-BR" sz="5600" dirty="0">
                <a:latin typeface="Arial" panose="020B0604020202020204" pitchFamily="34" charset="0"/>
                <a:cs typeface="Arial" panose="020B0604020202020204" pitchFamily="34" charset="0"/>
              </a:rPr>
              <a:t> - Criação do Curso de Mestrado e Doutorado em Astrofísica (PGAST), inicialmente como uma das áreas de concentração do Curso de Ciência Espacial; a denominação "Curso de Pós-Graduação em Astrofísica" passou a existir formalmente a partir de janeiro de 1994</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1987</a:t>
            </a:r>
            <a:r>
              <a:rPr lang="pt-BR" sz="5600" dirty="0">
                <a:latin typeface="Arial" panose="020B0604020202020204" pitchFamily="34" charset="0"/>
                <a:cs typeface="Arial" panose="020B0604020202020204" pitchFamily="34" charset="0"/>
              </a:rPr>
              <a:t> - Criação do Curso de Mestrado e Doutorado em Geofísica Espacial (PGGES), inicialmente como áreas de concentração do Curso de Ciência Espacial; a denominação "Curso de Pós-Graduação em Geofísica Espacial" passou a existir formalmente a partir de janeiro de 1994 </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1996</a:t>
            </a:r>
            <a:r>
              <a:rPr lang="pt-BR" sz="5600" dirty="0">
                <a:latin typeface="Arial" panose="020B0604020202020204" pitchFamily="34" charset="0"/>
                <a:cs typeface="Arial" panose="020B0604020202020204" pitchFamily="34" charset="0"/>
              </a:rPr>
              <a:t> - CAPES autorizou o desmembramento do Curso de Ciência Espacial, transformando suas áreas de concentração em cursos independentes, com efeito retroativo a </a:t>
            </a:r>
            <a:r>
              <a:rPr lang="pt-BR" sz="5600" dirty="0" err="1">
                <a:latin typeface="Arial" panose="020B0604020202020204" pitchFamily="34" charset="0"/>
                <a:cs typeface="Arial" panose="020B0604020202020204" pitchFamily="34" charset="0"/>
              </a:rPr>
              <a:t>jan</a:t>
            </a:r>
            <a:r>
              <a:rPr lang="pt-BR" sz="5600" dirty="0">
                <a:latin typeface="Arial" panose="020B0604020202020204" pitchFamily="34" charset="0"/>
                <a:cs typeface="Arial" panose="020B0604020202020204" pitchFamily="34" charset="0"/>
              </a:rPr>
              <a:t>/1994: Astrofísica (PGAST) Geofísica Espacial (PGGES) e Engenharia e Tecnologia Espaciais (PGETE)</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1998</a:t>
            </a:r>
            <a:r>
              <a:rPr lang="pt-BR" sz="5600" dirty="0">
                <a:latin typeface="Arial" panose="020B0604020202020204" pitchFamily="34" charset="0"/>
                <a:cs typeface="Arial" panose="020B0604020202020204" pitchFamily="34" charset="0"/>
              </a:rPr>
              <a:t> - Criação do Curso de Doutorado em Sensoriamento Remoto (PGSER)</a:t>
            </a:r>
          </a:p>
          <a:p>
            <a:pPr algn="just">
              <a:lnSpc>
                <a:spcPct val="120000"/>
              </a:lnSpc>
              <a:spcBef>
                <a:spcPts val="600"/>
              </a:spcBef>
              <a:spcAft>
                <a:spcPts val="600"/>
              </a:spcAft>
            </a:pPr>
            <a:r>
              <a:rPr lang="pt-BR" sz="5600" b="1" dirty="0">
                <a:latin typeface="Arial" panose="020B0604020202020204" pitchFamily="34" charset="0"/>
                <a:cs typeface="Arial" panose="020B0604020202020204" pitchFamily="34" charset="0"/>
              </a:rPr>
              <a:t>2010</a:t>
            </a:r>
            <a:r>
              <a:rPr lang="pt-BR" sz="5600" dirty="0">
                <a:latin typeface="Arial" panose="020B0604020202020204" pitchFamily="34" charset="0"/>
                <a:cs typeface="Arial" panose="020B0604020202020204" pitchFamily="34" charset="0"/>
              </a:rPr>
              <a:t> - Criação do Curso de Doutorado em Ciência do Sistema Terrestre (PGCST)</a:t>
            </a:r>
          </a:p>
        </p:txBody>
      </p:sp>
      <p:sp>
        <p:nvSpPr>
          <p:cNvPr id="5" name="Título 3">
            <a:extLst>
              <a:ext uri="{FF2B5EF4-FFF2-40B4-BE49-F238E27FC236}">
                <a16:creationId xmlns:a16="http://schemas.microsoft.com/office/drawing/2014/main" id="{C08A83BE-B802-43EA-B316-A6E57BFD7F86}"/>
              </a:ext>
            </a:extLst>
          </p:cNvPr>
          <p:cNvSpPr txBox="1">
            <a:spLocks noGrp="1"/>
          </p:cNvSpPr>
          <p:nvPr>
            <p:ph type="title"/>
          </p:nvPr>
        </p:nvSpPr>
        <p:spPr>
          <a:xfrm>
            <a:off x="2890281" y="5586"/>
            <a:ext cx="2883481" cy="9546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a:t>DIPGR</a:t>
            </a:r>
          </a:p>
        </p:txBody>
      </p:sp>
    </p:spTree>
    <p:extLst>
      <p:ext uri="{BB962C8B-B14F-4D97-AF65-F5344CB8AC3E}">
        <p14:creationId xmlns:p14="http://schemas.microsoft.com/office/powerpoint/2010/main" val="183946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983533"/>
            <a:ext cx="12022372" cy="5027806"/>
          </a:xfrm>
        </p:spPr>
        <p:txBody>
          <a:bodyPr>
            <a:noAutofit/>
          </a:bodyPr>
          <a:lstStyle/>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2010</a:t>
            </a:r>
            <a:r>
              <a:rPr lang="pt-BR" sz="1400" dirty="0">
                <a:latin typeface="Arial" panose="020B0604020202020204" pitchFamily="34" charset="0"/>
                <a:cs typeface="Arial" panose="020B0604020202020204" pitchFamily="34" charset="0"/>
              </a:rPr>
              <a:t> – Tese da PGMET, da aluna Luciana </a:t>
            </a:r>
            <a:r>
              <a:rPr lang="pt-BR" sz="1400" dirty="0" err="1">
                <a:latin typeface="Arial" panose="020B0604020202020204" pitchFamily="34" charset="0"/>
                <a:cs typeface="Arial" panose="020B0604020202020204" pitchFamily="34" charset="0"/>
              </a:rPr>
              <a:t>Bassi</a:t>
            </a:r>
            <a:r>
              <a:rPr lang="pt-BR" sz="1400" dirty="0">
                <a:latin typeface="Arial" panose="020B0604020202020204" pitchFamily="34" charset="0"/>
                <a:cs typeface="Arial" panose="020B0604020202020204" pitchFamily="34" charset="0"/>
              </a:rPr>
              <a:t> Marinho Pires, intitulada “Estudo da camada limite interna desenvolvida em falésias com aplicação para o centro de lançamento de Alcântara”, orientada por Gilberto Fernando </a:t>
            </a:r>
            <a:r>
              <a:rPr lang="pt-BR" sz="1400" dirty="0" err="1">
                <a:latin typeface="Arial" panose="020B0604020202020204" pitchFamily="34" charset="0"/>
                <a:cs typeface="Arial" panose="020B0604020202020204" pitchFamily="34" charset="0"/>
              </a:rPr>
              <a:t>Fisch</a:t>
            </a:r>
            <a:r>
              <a:rPr lang="pt-BR" sz="1400" dirty="0">
                <a:latin typeface="Arial" panose="020B0604020202020204" pitchFamily="34" charset="0"/>
                <a:cs typeface="Arial" panose="020B0604020202020204" pitchFamily="34" charset="0"/>
              </a:rPr>
              <a:t> e Ralf </a:t>
            </a:r>
            <a:r>
              <a:rPr lang="pt-BR" sz="1400" dirty="0" err="1">
                <a:latin typeface="Arial" panose="020B0604020202020204" pitchFamily="34" charset="0"/>
                <a:cs typeface="Arial" panose="020B0604020202020204" pitchFamily="34" charset="0"/>
              </a:rPr>
              <a:t>Gielow</a:t>
            </a:r>
            <a:r>
              <a:rPr lang="pt-BR" sz="1400" dirty="0">
                <a:latin typeface="Arial" panose="020B0604020202020204" pitchFamily="34" charset="0"/>
                <a:cs typeface="Arial" panose="020B0604020202020204" pitchFamily="34" charset="0"/>
              </a:rPr>
              <a:t>, foi eleita a melhor na área de Geociências do Prêmio Capes de Tese 2010.</a:t>
            </a: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2014</a:t>
            </a:r>
            <a:r>
              <a:rPr lang="pt-BR" sz="1400" dirty="0">
                <a:latin typeface="Arial" panose="020B0604020202020204" pitchFamily="34" charset="0"/>
                <a:cs typeface="Arial" panose="020B0604020202020204" pitchFamily="34" charset="0"/>
              </a:rPr>
              <a:t> – Tese da PGGES, da aluna Ana Roberta da Silva Paulino, intitulada “Estudo global da maré lunar na média atmosfera através de medidas por satélite”, orientada por Paulo Prado Batista, foi eleita a melhor na área de Geociências do Prêmio Capes de Tese 2014.</a:t>
            </a: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2015</a:t>
            </a:r>
            <a:r>
              <a:rPr lang="pt-BR" sz="1400" dirty="0">
                <a:latin typeface="Arial" panose="020B0604020202020204" pitchFamily="34" charset="0"/>
                <a:cs typeface="Arial" panose="020B0604020202020204" pitchFamily="34" charset="0"/>
              </a:rPr>
              <a:t> – Tese da PGCAP, do aluno Alexandre </a:t>
            </a:r>
            <a:r>
              <a:rPr lang="pt-BR" sz="1400" dirty="0" err="1">
                <a:latin typeface="Arial" panose="020B0604020202020204" pitchFamily="34" charset="0"/>
                <a:cs typeface="Arial" panose="020B0604020202020204" pitchFamily="34" charset="0"/>
              </a:rPr>
              <a:t>Donizeti</a:t>
            </a:r>
            <a:r>
              <a:rPr lang="pt-BR" sz="1400" dirty="0">
                <a:latin typeface="Arial" panose="020B0604020202020204" pitchFamily="34" charset="0"/>
                <a:cs typeface="Arial" panose="020B0604020202020204" pitchFamily="34" charset="0"/>
              </a:rPr>
              <a:t> Alves, intitulada “DESENVOLVIMENTO E APLICAÇÕES DE FERRAMENTAS COMPUTACIONAIS PARA O MAPEAMENTO DE PRODUÇÃO CIENTÍFICA”, orientada por HORACIO HIDEKI YANASSE, recebeu Menção Honrosa na área de </a:t>
            </a:r>
            <a:r>
              <a:rPr lang="pt-BR" sz="1400" dirty="0" err="1">
                <a:latin typeface="Arial" panose="020B0604020202020204" pitchFamily="34" charset="0"/>
                <a:cs typeface="Arial" panose="020B0604020202020204" pitchFamily="34" charset="0"/>
              </a:rPr>
              <a:t>Interdiciplinar</a:t>
            </a:r>
            <a:r>
              <a:rPr lang="pt-BR" sz="1400" dirty="0">
                <a:latin typeface="Arial" panose="020B0604020202020204" pitchFamily="34" charset="0"/>
                <a:cs typeface="Arial" panose="020B0604020202020204" pitchFamily="34" charset="0"/>
              </a:rPr>
              <a:t> do Prêmio Capes de Tese 2015.</a:t>
            </a: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2016</a:t>
            </a:r>
            <a:r>
              <a:rPr lang="pt-BR" sz="1400" dirty="0">
                <a:latin typeface="Arial" panose="020B0604020202020204" pitchFamily="34" charset="0"/>
                <a:cs typeface="Arial" panose="020B0604020202020204" pitchFamily="34" charset="0"/>
              </a:rPr>
              <a:t> – Tese da PGGES, da aluna Ângela Machado dos Santos Valentim, intitulada “Campos elétricos e derivas do plasma na ionosfera equatorial do Setor Americano durante tempestades magnéticas”, orientada por </a:t>
            </a:r>
            <a:r>
              <a:rPr lang="pt-BR" sz="1400" dirty="0" err="1">
                <a:latin typeface="Arial" panose="020B0604020202020204" pitchFamily="34" charset="0"/>
                <a:cs typeface="Arial" panose="020B0604020202020204" pitchFamily="34" charset="0"/>
              </a:rPr>
              <a:t>Mangalathayil</a:t>
            </a:r>
            <a:r>
              <a:rPr lang="pt-BR" sz="1400" dirty="0">
                <a:latin typeface="Arial" panose="020B0604020202020204" pitchFamily="34" charset="0"/>
                <a:cs typeface="Arial" panose="020B0604020202020204" pitchFamily="34" charset="0"/>
              </a:rPr>
              <a:t> Ali </a:t>
            </a:r>
            <a:r>
              <a:rPr lang="pt-BR" sz="1400" dirty="0" err="1">
                <a:latin typeface="Arial" panose="020B0604020202020204" pitchFamily="34" charset="0"/>
                <a:cs typeface="Arial" panose="020B0604020202020204" pitchFamily="34" charset="0"/>
              </a:rPr>
              <a:t>Abdu</a:t>
            </a:r>
            <a:r>
              <a:rPr lang="pt-BR" sz="1400" dirty="0">
                <a:latin typeface="Arial" panose="020B0604020202020204" pitchFamily="34" charset="0"/>
                <a:cs typeface="Arial" panose="020B0604020202020204" pitchFamily="34" charset="0"/>
              </a:rPr>
              <a:t>, Jonas Rodrigues de Souza e José Humberto Andrade Sobral, foi eleita a melhor na área de Geociências do Prêmio Capes de Tese 2016.</a:t>
            </a: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2017</a:t>
            </a:r>
            <a:r>
              <a:rPr lang="pt-BR" sz="1400" dirty="0">
                <a:latin typeface="Arial" panose="020B0604020202020204" pitchFamily="34" charset="0"/>
                <a:cs typeface="Arial" panose="020B0604020202020204" pitchFamily="34" charset="0"/>
              </a:rPr>
              <a:t> – O Observatório Interferométrico de Ondas Gravitacionais - LIGO (do inglês Laser </a:t>
            </a:r>
            <a:r>
              <a:rPr lang="pt-BR" sz="1400" dirty="0" err="1">
                <a:latin typeface="Arial" panose="020B0604020202020204" pitchFamily="34" charset="0"/>
                <a:cs typeface="Arial" panose="020B0604020202020204" pitchFamily="34" charset="0"/>
              </a:rPr>
              <a:t>Interferometer</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Gravitational-wave</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Observatory</a:t>
            </a:r>
            <a:r>
              <a:rPr lang="pt-BR" sz="1400" dirty="0">
                <a:latin typeface="Arial" panose="020B0604020202020204" pitchFamily="34" charset="0"/>
                <a:cs typeface="Arial" panose="020B0604020202020204" pitchFamily="34" charset="0"/>
              </a:rPr>
              <a:t>) ganha o Prêmio Nobel de Física. A detecção de ondas gravitacionais, que confirmou parte fundamental da Teoria Geral da Relatividade formulada por Albert Einstein, foi realizada por um time de vários países, entre eles cientistas do INPE, em São José dos Campos. A Colaboração Científica LIGO possui seis membros da Divisão de Astrofísica do INPE: </a:t>
            </a:r>
            <a:r>
              <a:rPr lang="pt-BR" sz="1400" dirty="0" err="1">
                <a:latin typeface="Arial" panose="020B0604020202020204" pitchFamily="34" charset="0"/>
                <a:cs typeface="Arial" panose="020B0604020202020204" pitchFamily="34" charset="0"/>
              </a:rPr>
              <a:t>Odylio</a:t>
            </a:r>
            <a:r>
              <a:rPr lang="pt-BR" sz="1400" dirty="0">
                <a:latin typeface="Arial" panose="020B0604020202020204" pitchFamily="34" charset="0"/>
                <a:cs typeface="Arial" panose="020B0604020202020204" pitchFamily="34" charset="0"/>
              </a:rPr>
              <a:t> Denys Aguiar (PGAST), líder das pesquisas sobre ondas gravitacionais no Instituto, César Augusto Costa, Márcio Constâncio Jr, Elvis Camilo Ferreira, Allan Douglas dos Santos Silva e Marcos André </a:t>
            </a:r>
            <a:r>
              <a:rPr lang="pt-BR" sz="1400" dirty="0" err="1">
                <a:latin typeface="Arial" panose="020B0604020202020204" pitchFamily="34" charset="0"/>
                <a:cs typeface="Arial" panose="020B0604020202020204" pitchFamily="34" charset="0"/>
              </a:rPr>
              <a:t>Okada</a:t>
            </a:r>
            <a:r>
              <a:rPr lang="pt-BR" sz="1400" dirty="0">
                <a:latin typeface="Arial" panose="020B0604020202020204" pitchFamily="34" charset="0"/>
                <a:cs typeface="Arial" panose="020B0604020202020204" pitchFamily="34" charset="0"/>
              </a:rPr>
              <a:t>.</a:t>
            </a:r>
          </a:p>
        </p:txBody>
      </p:sp>
      <p:sp>
        <p:nvSpPr>
          <p:cNvPr id="5" name="Título 3">
            <a:extLst>
              <a:ext uri="{FF2B5EF4-FFF2-40B4-BE49-F238E27FC236}">
                <a16:creationId xmlns:a16="http://schemas.microsoft.com/office/drawing/2014/main" id="{C08A83BE-B802-43EA-B316-A6E57BFD7F86}"/>
              </a:ext>
            </a:extLst>
          </p:cNvPr>
          <p:cNvSpPr txBox="1">
            <a:spLocks noGrp="1"/>
          </p:cNvSpPr>
          <p:nvPr>
            <p:ph type="title"/>
          </p:nvPr>
        </p:nvSpPr>
        <p:spPr>
          <a:xfrm>
            <a:off x="2890281" y="5586"/>
            <a:ext cx="2883481" cy="9546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a:t>DIPGR</a:t>
            </a:r>
          </a:p>
        </p:txBody>
      </p:sp>
      <p:pic>
        <p:nvPicPr>
          <p:cNvPr id="4" name="Imagem 3">
            <a:extLst>
              <a:ext uri="{FF2B5EF4-FFF2-40B4-BE49-F238E27FC236}">
                <a16:creationId xmlns:a16="http://schemas.microsoft.com/office/drawing/2014/main" id="{5AC93010-93F9-46E5-9E7B-545357F73689}"/>
              </a:ext>
            </a:extLst>
          </p:cNvPr>
          <p:cNvPicPr>
            <a:picLocks noChangeAspect="1"/>
          </p:cNvPicPr>
          <p:nvPr/>
        </p:nvPicPr>
        <p:blipFill>
          <a:blip r:embed="rId2"/>
          <a:stretch>
            <a:fillRect/>
          </a:stretch>
        </p:blipFill>
        <p:spPr>
          <a:xfrm>
            <a:off x="10125605" y="5510705"/>
            <a:ext cx="1304396" cy="1252480"/>
          </a:xfrm>
          <a:prstGeom prst="rect">
            <a:avLst/>
          </a:prstGeom>
        </p:spPr>
      </p:pic>
    </p:spTree>
    <p:extLst>
      <p:ext uri="{BB962C8B-B14F-4D97-AF65-F5344CB8AC3E}">
        <p14:creationId xmlns:p14="http://schemas.microsoft.com/office/powerpoint/2010/main" val="187296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1008930"/>
            <a:ext cx="12022372" cy="5552740"/>
          </a:xfrm>
        </p:spPr>
        <p:txBody>
          <a:bodyPr>
            <a:noAutofit/>
          </a:bodyPr>
          <a:lstStyle/>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2018</a:t>
            </a:r>
            <a:r>
              <a:rPr lang="pt-BR" sz="1400" dirty="0">
                <a:latin typeface="Arial" panose="020B0604020202020204" pitchFamily="34" charset="0"/>
                <a:cs typeface="Arial" panose="020B0604020202020204" pitchFamily="34" charset="0"/>
              </a:rPr>
              <a:t> – Três teses do INPE foram premiadas no Prêmio Capes de Tese 2018: </a:t>
            </a:r>
          </a:p>
          <a:p>
            <a:pPr marL="0" indent="0" algn="just">
              <a:lnSpc>
                <a:spcPct val="120000"/>
              </a:lnSpc>
              <a:spcBef>
                <a:spcPts val="600"/>
              </a:spcBef>
              <a:spcAft>
                <a:spcPts val="600"/>
              </a:spcAft>
              <a:buNone/>
            </a:pPr>
            <a:r>
              <a:rPr lang="pt-BR" sz="1400" dirty="0">
                <a:latin typeface="Arial" panose="020B0604020202020204" pitchFamily="34" charset="0"/>
                <a:cs typeface="Arial" panose="020B0604020202020204" pitchFamily="34" charset="0"/>
              </a:rPr>
              <a:t>1) Tese da PGMET, do aluno Micael Amore </a:t>
            </a:r>
            <a:r>
              <a:rPr lang="pt-BR" sz="1400" dirty="0" err="1">
                <a:latin typeface="Arial" panose="020B0604020202020204" pitchFamily="34" charset="0"/>
                <a:cs typeface="Arial" panose="020B0604020202020204" pitchFamily="34" charset="0"/>
              </a:rPr>
              <a:t>Cecchini</a:t>
            </a:r>
            <a:r>
              <a:rPr lang="pt-BR" sz="1400" dirty="0">
                <a:latin typeface="Arial" panose="020B0604020202020204" pitchFamily="34" charset="0"/>
                <a:cs typeface="Arial" panose="020B0604020202020204" pitchFamily="34" charset="0"/>
              </a:rPr>
              <a:t>, intitulada “</a:t>
            </a:r>
            <a:r>
              <a:rPr lang="en-US" sz="1400" dirty="0">
                <a:latin typeface="Arial" panose="020B0604020202020204" pitchFamily="34" charset="0"/>
                <a:cs typeface="Arial" panose="020B0604020202020204" pitchFamily="34" charset="0"/>
              </a:rPr>
              <a:t>Aerosol and thermodynamic effects on the formation and evolution of Amazonian clouds as observed from aircraft measurements</a:t>
            </a:r>
            <a:r>
              <a:rPr lang="pt-BR" sz="1400" dirty="0">
                <a:latin typeface="Arial" panose="020B0604020202020204" pitchFamily="34" charset="0"/>
                <a:cs typeface="Arial" panose="020B0604020202020204" pitchFamily="34" charset="0"/>
              </a:rPr>
              <a:t>”, orientada por Luiz Augusto Toledo Machado, foi eleita a melhor na área de Geociências do Prêmio Capes de Tese 2010. </a:t>
            </a:r>
          </a:p>
          <a:p>
            <a:pPr marL="0" indent="0" algn="just">
              <a:lnSpc>
                <a:spcPct val="120000"/>
              </a:lnSpc>
              <a:spcBef>
                <a:spcPts val="600"/>
              </a:spcBef>
              <a:spcAft>
                <a:spcPts val="600"/>
              </a:spcAft>
              <a:buNone/>
            </a:pPr>
            <a:r>
              <a:rPr lang="pt-BR" sz="1400" dirty="0">
                <a:latin typeface="Arial" panose="020B0604020202020204" pitchFamily="34" charset="0"/>
                <a:cs typeface="Arial" panose="020B0604020202020204" pitchFamily="34" charset="0"/>
              </a:rPr>
              <a:t>2) Tese da PGSER, do aluno Matheus Pinheiro Ferreira, intitulada “Detecção de espécies arbóreas em floresta estacional </a:t>
            </a:r>
            <a:r>
              <a:rPr lang="pt-BR" sz="1400" dirty="0" err="1">
                <a:latin typeface="Arial" panose="020B0604020202020204" pitchFamily="34" charset="0"/>
                <a:cs typeface="Arial" panose="020B0604020202020204" pitchFamily="34" charset="0"/>
              </a:rPr>
              <a:t>semidecidual</a:t>
            </a:r>
            <a:r>
              <a:rPr lang="pt-BR" sz="1400" dirty="0">
                <a:latin typeface="Arial" panose="020B0604020202020204" pitchFamily="34" charset="0"/>
                <a:cs typeface="Arial" panose="020B0604020202020204" pitchFamily="34" charset="0"/>
              </a:rPr>
              <a:t> por sensoriamento remoto </a:t>
            </a:r>
            <a:r>
              <a:rPr lang="pt-BR" sz="1400" dirty="0" err="1">
                <a:latin typeface="Arial" panose="020B0604020202020204" pitchFamily="34" charset="0"/>
                <a:cs typeface="Arial" panose="020B0604020202020204" pitchFamily="34" charset="0"/>
              </a:rPr>
              <a:t>hiperespectral</a:t>
            </a:r>
            <a:r>
              <a:rPr lang="pt-BR" sz="1400" dirty="0">
                <a:latin typeface="Arial" panose="020B0604020202020204" pitchFamily="34" charset="0"/>
                <a:cs typeface="Arial" panose="020B0604020202020204" pitchFamily="34" charset="0"/>
              </a:rPr>
              <a:t> e modelagem de transferência radiativa”, orientada por </a:t>
            </a:r>
            <a:r>
              <a:rPr lang="pt-BR" sz="1400" dirty="0" err="1">
                <a:latin typeface="Arial" panose="020B0604020202020204" pitchFamily="34" charset="0"/>
                <a:cs typeface="Arial" panose="020B0604020202020204" pitchFamily="34" charset="0"/>
              </a:rPr>
              <a:t>Yosio</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Edemir</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Shimabukuro</a:t>
            </a:r>
            <a:r>
              <a:rPr lang="pt-BR" sz="1400" dirty="0">
                <a:latin typeface="Arial" panose="020B0604020202020204" pitchFamily="34" charset="0"/>
                <a:cs typeface="Arial" panose="020B0604020202020204" pitchFamily="34" charset="0"/>
              </a:rPr>
              <a:t> e Carlos Roberto de Souza Filho, recebeu Menção Honrosa na área de Geociências. </a:t>
            </a:r>
          </a:p>
          <a:p>
            <a:pPr marL="0" indent="0" algn="just">
              <a:lnSpc>
                <a:spcPct val="120000"/>
              </a:lnSpc>
              <a:spcBef>
                <a:spcPts val="600"/>
              </a:spcBef>
              <a:spcAft>
                <a:spcPts val="600"/>
              </a:spcAft>
              <a:buNone/>
            </a:pPr>
            <a:r>
              <a:rPr lang="pt-BR" sz="1400" dirty="0">
                <a:latin typeface="Arial" panose="020B0604020202020204" pitchFamily="34" charset="0"/>
                <a:cs typeface="Arial" panose="020B0604020202020204" pitchFamily="34" charset="0"/>
              </a:rPr>
              <a:t>3) Tese da PGCST, da aluna Ana Paula Paes dos Santos, intitulada “Eventos extremos de descargas atmosféricas no estado de São Paulo: Casos observados e cenários futuros”, orientada por Osmar Pinto Junior e Everaldo Barreiros de Souza, recebeu Menção Honrosa na área de Ciências Ambientais.</a:t>
            </a: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2018 </a:t>
            </a:r>
            <a:r>
              <a:rPr lang="pt-BR" sz="1400" dirty="0">
                <a:latin typeface="Arial" panose="020B0604020202020204" pitchFamily="34" charset="0"/>
                <a:cs typeface="Arial" panose="020B0604020202020204" pitchFamily="34" charset="0"/>
              </a:rPr>
              <a:t>- Aprovado o Projeto de Internacionalização da PG do INPE, dentro do Programa </a:t>
            </a:r>
            <a:r>
              <a:rPr lang="pt-BR" sz="1400" dirty="0" err="1">
                <a:latin typeface="Arial" panose="020B0604020202020204" pitchFamily="34" charset="0"/>
                <a:cs typeface="Arial" panose="020B0604020202020204" pitchFamily="34" charset="0"/>
              </a:rPr>
              <a:t>PrInt</a:t>
            </a:r>
            <a:r>
              <a:rPr lang="pt-BR" sz="1400" dirty="0">
                <a:latin typeface="Arial" panose="020B0604020202020204" pitchFamily="34" charset="0"/>
                <a:cs typeface="Arial" panose="020B0604020202020204" pitchFamily="34" charset="0"/>
              </a:rPr>
              <a:t>/Capes.</a:t>
            </a: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2019</a:t>
            </a:r>
            <a:r>
              <a:rPr lang="pt-BR" sz="1400" dirty="0">
                <a:latin typeface="Arial" panose="020B0604020202020204" pitchFamily="34" charset="0"/>
                <a:cs typeface="Arial" panose="020B0604020202020204" pitchFamily="34" charset="0"/>
              </a:rPr>
              <a:t> – Tese da PGCST, da aluna Raquel Carvalho de Lima, intitulada “</a:t>
            </a:r>
            <a:r>
              <a:rPr lang="en-US" sz="1400" dirty="0">
                <a:latin typeface="Arial" panose="020B0604020202020204" pitchFamily="34" charset="0"/>
                <a:cs typeface="Arial" panose="020B0604020202020204" pitchFamily="34" charset="0"/>
              </a:rPr>
              <a:t>SECONDARY VEGETATION DYNAMICS ASSOCIATED WITH CATTLE RANCHING LAND-USE SYSTEMS IN PARÁ STATE</a:t>
            </a:r>
            <a:r>
              <a:rPr lang="pt-BR" sz="1400" dirty="0">
                <a:latin typeface="Arial" panose="020B0604020202020204" pitchFamily="34" charset="0"/>
                <a:cs typeface="Arial" panose="020B0604020202020204" pitchFamily="34" charset="0"/>
              </a:rPr>
              <a:t>”, orientada por Silvana Amaral </a:t>
            </a:r>
            <a:r>
              <a:rPr lang="pt-BR" sz="1400" dirty="0" err="1">
                <a:latin typeface="Arial" panose="020B0604020202020204" pitchFamily="34" charset="0"/>
                <a:cs typeface="Arial" panose="020B0604020202020204" pitchFamily="34" charset="0"/>
              </a:rPr>
              <a:t>Kampel</a:t>
            </a:r>
            <a:r>
              <a:rPr lang="pt-BR" sz="1400" dirty="0">
                <a:latin typeface="Arial" panose="020B0604020202020204" pitchFamily="34" charset="0"/>
                <a:cs typeface="Arial" panose="020B0604020202020204" pitchFamily="34" charset="0"/>
              </a:rPr>
              <a:t> e Ana Paula Dutra de Aguiar, foi eleita a melhor na área de Ciências Ambientais do Prêmio Capes de Tese 2019.</a:t>
            </a: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2019 </a:t>
            </a:r>
            <a:r>
              <a:rPr lang="pt-BR" sz="1400" dirty="0">
                <a:latin typeface="Arial" panose="020B0604020202020204" pitchFamily="34" charset="0"/>
                <a:cs typeface="Arial" panose="020B0604020202020204" pitchFamily="34" charset="0"/>
              </a:rPr>
              <a:t>– Início do Consórcio de Pesquisa Internacional ADVANCE - financiado pela EU, </a:t>
            </a:r>
            <a:r>
              <a:rPr lang="pt-BR" sz="1400" dirty="0">
                <a:effectLst/>
                <a:latin typeface="Arial" panose="020B0604020202020204" pitchFamily="34" charset="0"/>
                <a:ea typeface="Calibri" panose="020F0502020204030204" pitchFamily="34" charset="0"/>
                <a:cs typeface="Arial" panose="020B0604020202020204" pitchFamily="34" charset="0"/>
              </a:rPr>
              <a:t>Programa H2020-MSCA-RISE-2018 (</a:t>
            </a:r>
            <a:r>
              <a:rPr lang="pt-BR" sz="1400" u="sng"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https://www.advance-rise.eu/</a:t>
            </a:r>
            <a:r>
              <a:rPr lang="pt-BR" sz="1400" dirty="0">
                <a:effectLst/>
                <a:latin typeface="Arial" panose="020B0604020202020204" pitchFamily="34" charset="0"/>
                <a:ea typeface="Calibri" panose="020F0502020204030204" pitchFamily="34" charset="0"/>
                <a:cs typeface="Arial" panose="020B0604020202020204" pitchFamily="34" charset="0"/>
              </a:rPr>
              <a:t>) – </a:t>
            </a:r>
            <a:r>
              <a:rPr lang="pt-BR" sz="1400" dirty="0">
                <a:latin typeface="Arial" panose="020B0604020202020204" pitchFamily="34" charset="0"/>
                <a:ea typeface="Calibri" panose="020F0502020204030204" pitchFamily="34" charset="0"/>
                <a:cs typeface="Arial" panose="020B0604020202020204" pitchFamily="34" charset="0"/>
              </a:rPr>
              <a:t>Case </a:t>
            </a:r>
            <a:r>
              <a:rPr lang="pt-BR" sz="1400" dirty="0" err="1">
                <a:latin typeface="Arial" panose="020B0604020202020204" pitchFamily="34" charset="0"/>
                <a:ea typeface="Calibri" panose="020F0502020204030204" pitchFamily="34" charset="0"/>
                <a:cs typeface="Arial" panose="020B0604020202020204" pitchFamily="34" charset="0"/>
              </a:rPr>
              <a:t>Study</a:t>
            </a:r>
            <a:r>
              <a:rPr lang="pt-BR" sz="1400" dirty="0">
                <a:effectLst/>
                <a:latin typeface="Arial" panose="020B0604020202020204" pitchFamily="34" charset="0"/>
                <a:ea typeface="Calibri" panose="020F0502020204030204" pitchFamily="34" charset="0"/>
                <a:cs typeface="Arial" panose="020B0604020202020204" pitchFamily="34" charset="0"/>
              </a:rPr>
              <a:t>: Sistema Brasileiro de Coleta de </a:t>
            </a:r>
            <a:r>
              <a:rPr lang="pt-BR" sz="1400" dirty="0">
                <a:latin typeface="Arial" panose="020B0604020202020204" pitchFamily="34" charset="0"/>
                <a:ea typeface="Calibri" panose="020F0502020204030204" pitchFamily="34" charset="0"/>
                <a:cs typeface="Arial" panose="020B0604020202020204" pitchFamily="34" charset="0"/>
              </a:rPr>
              <a:t>D</a:t>
            </a:r>
            <a:r>
              <a:rPr lang="pt-BR" sz="1400" dirty="0">
                <a:effectLst/>
                <a:latin typeface="Arial" panose="020B0604020202020204" pitchFamily="34" charset="0"/>
                <a:ea typeface="Calibri" panose="020F0502020204030204" pitchFamily="34" charset="0"/>
                <a:cs typeface="Arial" panose="020B0604020202020204" pitchFamily="34" charset="0"/>
              </a:rPr>
              <a:t>ados Ambientais por Satélite (PGETE).     </a:t>
            </a:r>
            <a:r>
              <a:rPr lang="pt-B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=&gt; figura no slide seguinte</a:t>
            </a:r>
            <a:endParaRPr lang="pt-BR" sz="1400" dirty="0">
              <a:solidFill>
                <a:srgbClr val="FF000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pt-BR" sz="1400" b="1" dirty="0">
                <a:latin typeface="Arial" panose="020B0604020202020204" pitchFamily="34" charset="0"/>
                <a:cs typeface="Arial" panose="020B0604020202020204" pitchFamily="34" charset="0"/>
              </a:rPr>
              <a:t>2020</a:t>
            </a:r>
            <a:r>
              <a:rPr lang="pt-BR" sz="1400" dirty="0">
                <a:latin typeface="Arial" panose="020B0604020202020204" pitchFamily="34" charset="0"/>
                <a:cs typeface="Arial" panose="020B0604020202020204" pitchFamily="34" charset="0"/>
              </a:rPr>
              <a:t> – Criação da Divisão de Pós-Graduação (DIPGR) dentro da Coordenação de Ensino, Pesquisa e Extensão (COEPE).</a:t>
            </a: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p:txBody>
      </p:sp>
      <p:sp>
        <p:nvSpPr>
          <p:cNvPr id="5" name="Título 3">
            <a:extLst>
              <a:ext uri="{FF2B5EF4-FFF2-40B4-BE49-F238E27FC236}">
                <a16:creationId xmlns:a16="http://schemas.microsoft.com/office/drawing/2014/main" id="{C08A83BE-B802-43EA-B316-A6E57BFD7F86}"/>
              </a:ext>
            </a:extLst>
          </p:cNvPr>
          <p:cNvSpPr txBox="1">
            <a:spLocks noGrp="1"/>
          </p:cNvSpPr>
          <p:nvPr>
            <p:ph type="title"/>
          </p:nvPr>
        </p:nvSpPr>
        <p:spPr>
          <a:xfrm>
            <a:off x="2890281" y="5586"/>
            <a:ext cx="2883481" cy="9546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a:t>DIPGR</a:t>
            </a:r>
          </a:p>
        </p:txBody>
      </p:sp>
    </p:spTree>
    <p:extLst>
      <p:ext uri="{BB962C8B-B14F-4D97-AF65-F5344CB8AC3E}">
        <p14:creationId xmlns:p14="http://schemas.microsoft.com/office/powerpoint/2010/main" val="29534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745" t="14923" r="29270" b="8843"/>
          <a:stretch/>
        </p:blipFill>
        <p:spPr bwMode="auto">
          <a:xfrm>
            <a:off x="6452535" y="558750"/>
            <a:ext cx="5161936" cy="59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a:extLst>
              <a:ext uri="{FF2B5EF4-FFF2-40B4-BE49-F238E27FC236}">
                <a16:creationId xmlns:a16="http://schemas.microsoft.com/office/drawing/2014/main" id="{6B81D227-637B-4FFA-A632-D5DF61A1F766}"/>
              </a:ext>
            </a:extLst>
          </p:cNvPr>
          <p:cNvSpPr txBox="1"/>
          <p:nvPr/>
        </p:nvSpPr>
        <p:spPr>
          <a:xfrm>
            <a:off x="204905" y="1088471"/>
            <a:ext cx="5161936" cy="3435621"/>
          </a:xfrm>
          <a:prstGeom prst="rect">
            <a:avLst/>
          </a:prstGeom>
          <a:noFill/>
        </p:spPr>
        <p:txBody>
          <a:bodyPr wrap="square">
            <a:spAutoFit/>
          </a:bodyPr>
          <a:lstStyle/>
          <a:p>
            <a:pPr algn="just">
              <a:lnSpc>
                <a:spcPct val="115000"/>
              </a:lnSpc>
              <a:spcAft>
                <a:spcPts val="600"/>
              </a:spcAft>
            </a:pPr>
            <a:r>
              <a:rPr lang="pt-BR" sz="1400" b="1" dirty="0">
                <a:effectLst/>
                <a:latin typeface="Arial" panose="020B0604020202020204" pitchFamily="34" charset="0"/>
                <a:ea typeface="Calibri" panose="020F0502020204030204" pitchFamily="34" charset="0"/>
                <a:cs typeface="Arial" panose="020B0604020202020204" pitchFamily="34" charset="0"/>
              </a:rPr>
              <a:t>ADVANCE</a:t>
            </a:r>
            <a:r>
              <a:rPr lang="pt-BR" sz="1400" dirty="0">
                <a:effectLst/>
                <a:latin typeface="Arial" panose="020B0604020202020204" pitchFamily="34" charset="0"/>
                <a:ea typeface="Calibri" panose="020F0502020204030204" pitchFamily="34" charset="0"/>
                <a:cs typeface="Arial" panose="020B0604020202020204" pitchFamily="34" charset="0"/>
              </a:rPr>
              <a:t> – </a:t>
            </a:r>
            <a:r>
              <a:rPr lang="pt-BR" sz="1400" b="1" dirty="0" err="1">
                <a:effectLst/>
                <a:latin typeface="Arial" panose="020B0604020202020204" pitchFamily="34" charset="0"/>
                <a:ea typeface="Calibri" panose="020F0502020204030204" pitchFamily="34" charset="0"/>
                <a:cs typeface="Arial" panose="020B0604020202020204" pitchFamily="34" charset="0"/>
              </a:rPr>
              <a:t>Ad</a:t>
            </a:r>
            <a:r>
              <a:rPr lang="pt-BR" sz="1400" dirty="0" err="1">
                <a:effectLst/>
                <a:latin typeface="Arial" panose="020B0604020202020204" pitchFamily="34" charset="0"/>
                <a:ea typeface="Calibri" panose="020F0502020204030204" pitchFamily="34" charset="0"/>
                <a:cs typeface="Arial" panose="020B0604020202020204" pitchFamily="34" charset="0"/>
              </a:rPr>
              <a:t>dressing</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b="1" dirty="0" err="1">
                <a:effectLst/>
                <a:latin typeface="Arial" panose="020B0604020202020204" pitchFamily="34" charset="0"/>
                <a:ea typeface="Calibri" panose="020F0502020204030204" pitchFamily="34" charset="0"/>
                <a:cs typeface="Arial" panose="020B0604020202020204" pitchFamily="34" charset="0"/>
              </a:rPr>
              <a:t>V</a:t>
            </a:r>
            <a:r>
              <a:rPr lang="pt-BR" sz="1400" dirty="0" err="1">
                <a:effectLst/>
                <a:latin typeface="Arial" panose="020B0604020202020204" pitchFamily="34" charset="0"/>
                <a:ea typeface="Calibri" panose="020F0502020204030204" pitchFamily="34" charset="0"/>
                <a:cs typeface="Arial" panose="020B0604020202020204" pitchFamily="34" charset="0"/>
              </a:rPr>
              <a:t>erification</a:t>
            </a:r>
            <a:r>
              <a:rPr lang="pt-BR" sz="1400" dirty="0">
                <a:effectLst/>
                <a:latin typeface="Arial" panose="020B0604020202020204" pitchFamily="34" charset="0"/>
                <a:ea typeface="Calibri" panose="020F0502020204030204" pitchFamily="34" charset="0"/>
                <a:cs typeface="Arial" panose="020B0604020202020204" pitchFamily="34" charset="0"/>
              </a:rPr>
              <a:t> &amp; </a:t>
            </a:r>
            <a:r>
              <a:rPr lang="pt-BR" sz="1400" dirty="0" err="1">
                <a:effectLst/>
                <a:latin typeface="Arial" panose="020B0604020202020204" pitchFamily="34" charset="0"/>
                <a:ea typeface="Calibri" panose="020F0502020204030204" pitchFamily="34" charset="0"/>
                <a:cs typeface="Arial" panose="020B0604020202020204" pitchFamily="34" charset="0"/>
              </a:rPr>
              <a:t>V</a:t>
            </a:r>
            <a:r>
              <a:rPr lang="pt-BR" sz="1400" b="1" dirty="0" err="1">
                <a:effectLst/>
                <a:latin typeface="Arial" panose="020B0604020202020204" pitchFamily="34" charset="0"/>
                <a:ea typeface="Calibri" panose="020F0502020204030204" pitchFamily="34" charset="0"/>
                <a:cs typeface="Arial" panose="020B0604020202020204" pitchFamily="34" charset="0"/>
              </a:rPr>
              <a:t>a</a:t>
            </a:r>
            <a:r>
              <a:rPr lang="pt-BR" sz="1400" dirty="0" err="1">
                <a:effectLst/>
                <a:latin typeface="Arial" panose="020B0604020202020204" pitchFamily="34" charset="0"/>
                <a:ea typeface="Calibri" panose="020F0502020204030204" pitchFamily="34" charset="0"/>
                <a:cs typeface="Arial" panose="020B0604020202020204" pitchFamily="34" charset="0"/>
              </a:rPr>
              <a:t>lidation</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Challe</a:t>
            </a:r>
            <a:r>
              <a:rPr lang="pt-BR" sz="1400" b="1" dirty="0" err="1">
                <a:effectLst/>
                <a:latin typeface="Arial" panose="020B0604020202020204" pitchFamily="34" charset="0"/>
                <a:ea typeface="Calibri" panose="020F0502020204030204" pitchFamily="34" charset="0"/>
                <a:cs typeface="Arial" panose="020B0604020202020204" pitchFamily="34" charset="0"/>
              </a:rPr>
              <a:t>n</a:t>
            </a:r>
            <a:r>
              <a:rPr lang="pt-BR" sz="1400" dirty="0" err="1">
                <a:effectLst/>
                <a:latin typeface="Arial" panose="020B0604020202020204" pitchFamily="34" charset="0"/>
                <a:ea typeface="Calibri" panose="020F0502020204030204" pitchFamily="34" charset="0"/>
                <a:cs typeface="Arial" panose="020B0604020202020204" pitchFamily="34" charset="0"/>
              </a:rPr>
              <a:t>ges</a:t>
            </a:r>
            <a:r>
              <a:rPr lang="pt-BR" sz="1400" dirty="0">
                <a:effectLst/>
                <a:latin typeface="Arial" panose="020B0604020202020204" pitchFamily="34" charset="0"/>
                <a:ea typeface="Calibri" panose="020F0502020204030204" pitchFamily="34" charset="0"/>
                <a:cs typeface="Arial" panose="020B0604020202020204" pitchFamily="34" charset="0"/>
              </a:rPr>
              <a:t> in Future </a:t>
            </a:r>
            <a:r>
              <a:rPr lang="pt-BR" sz="1400" b="1" dirty="0">
                <a:effectLst/>
                <a:latin typeface="Arial" panose="020B0604020202020204" pitchFamily="34" charset="0"/>
                <a:ea typeface="Calibri" panose="020F0502020204030204" pitchFamily="34" charset="0"/>
                <a:cs typeface="Arial" panose="020B0604020202020204" pitchFamily="34" charset="0"/>
              </a:rPr>
              <a:t>C</a:t>
            </a:r>
            <a:r>
              <a:rPr lang="pt-BR" sz="1400" dirty="0">
                <a:effectLst/>
                <a:latin typeface="Arial" panose="020B0604020202020204" pitchFamily="34" charset="0"/>
                <a:ea typeface="Calibri" panose="020F0502020204030204" pitchFamily="34" charset="0"/>
                <a:cs typeface="Arial" panose="020B0604020202020204" pitchFamily="34" charset="0"/>
              </a:rPr>
              <a:t>yber-</a:t>
            </a:r>
            <a:r>
              <a:rPr lang="pt-BR" sz="1400" dirty="0" err="1">
                <a:effectLst/>
                <a:latin typeface="Arial" panose="020B0604020202020204" pitchFamily="34" charset="0"/>
                <a:ea typeface="Calibri" panose="020F0502020204030204" pitchFamily="34" charset="0"/>
                <a:cs typeface="Arial" panose="020B0604020202020204" pitchFamily="34" charset="0"/>
              </a:rPr>
              <a:t>Physical</a:t>
            </a:r>
            <a:r>
              <a:rPr lang="pt-BR" sz="1400" dirty="0">
                <a:effectLst/>
                <a:latin typeface="Arial" panose="020B0604020202020204" pitchFamily="34" charset="0"/>
                <a:ea typeface="Calibri" panose="020F0502020204030204" pitchFamily="34" charset="0"/>
                <a:cs typeface="Arial" panose="020B0604020202020204" pitchFamily="34" charset="0"/>
              </a:rPr>
              <a:t> Syst</a:t>
            </a:r>
            <a:r>
              <a:rPr lang="pt-BR" sz="1400" b="1" dirty="0">
                <a:effectLst/>
                <a:latin typeface="Arial" panose="020B0604020202020204" pitchFamily="34" charset="0"/>
                <a:ea typeface="Calibri" panose="020F0502020204030204" pitchFamily="34" charset="0"/>
                <a:cs typeface="Arial" panose="020B0604020202020204" pitchFamily="34" charset="0"/>
              </a:rPr>
              <a:t>e</a:t>
            </a:r>
            <a:r>
              <a:rPr lang="pt-BR" sz="1400" dirty="0">
                <a:effectLst/>
                <a:latin typeface="Arial" panose="020B0604020202020204" pitchFamily="34" charset="0"/>
                <a:ea typeface="Calibri" panose="020F0502020204030204" pitchFamily="34" charset="0"/>
                <a:cs typeface="Arial" panose="020B0604020202020204" pitchFamily="34" charset="0"/>
              </a:rPr>
              <a:t>m, projeto de pesquisa financiado pela EU- Programa H2020-MSCA-RISE-201 (</a:t>
            </a:r>
            <a:r>
              <a:rPr lang="pt-BR"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https://www.advance-rise.eu/</a:t>
            </a:r>
            <a:r>
              <a:rPr lang="pt-BR" sz="1400" dirty="0">
                <a:effectLst/>
                <a:latin typeface="Arial" panose="020B0604020202020204" pitchFamily="34" charset="0"/>
                <a:ea typeface="Calibri" panose="020F0502020204030204" pitchFamily="34" charset="0"/>
                <a:cs typeface="Arial" panose="020B0604020202020204" pitchFamily="34" charset="0"/>
              </a:rPr>
              <a:t>). O projeto é fruto do consórcio internacional para </a:t>
            </a:r>
            <a:r>
              <a:rPr lang="pt-BR" sz="1400" b="1" dirty="0">
                <a:effectLst/>
                <a:latin typeface="Arial" panose="020B0604020202020204" pitchFamily="34" charset="0"/>
                <a:ea typeface="Calibri" panose="020F0502020204030204" pitchFamily="34" charset="0"/>
                <a:cs typeface="Arial" panose="020B0604020202020204" pitchFamily="34" charset="0"/>
              </a:rPr>
              <a:t>transferência de conhecimento na área de engenharia de sistemas </a:t>
            </a:r>
            <a:r>
              <a:rPr lang="pt-BR" sz="1400" b="1" dirty="0" err="1">
                <a:effectLst/>
                <a:latin typeface="Arial" panose="020B0604020202020204" pitchFamily="34" charset="0"/>
                <a:ea typeface="Calibri" panose="020F0502020204030204" pitchFamily="34" charset="0"/>
                <a:cs typeface="Arial" panose="020B0604020202020204" pitchFamily="34" charset="0"/>
              </a:rPr>
              <a:t>ciber</a:t>
            </a:r>
            <a:r>
              <a:rPr lang="pt-BR" sz="1400" b="1" dirty="0">
                <a:effectLst/>
                <a:latin typeface="Arial" panose="020B0604020202020204" pitchFamily="34" charset="0"/>
                <a:ea typeface="Calibri" panose="020F0502020204030204" pitchFamily="34" charset="0"/>
                <a:cs typeface="Arial" panose="020B0604020202020204" pitchFamily="34" charset="0"/>
              </a:rPr>
              <a:t>-físico</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Calibri" panose="020F0502020204030204" pitchFamily="34" charset="0"/>
                <a:cs typeface="Arial" panose="020B0604020202020204" pitchFamily="34" charset="0"/>
              </a:rPr>
              <a:t>Parceiros: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b="1" dirty="0">
                <a:effectLst/>
                <a:latin typeface="Arial" panose="020B0604020202020204" pitchFamily="34" charset="0"/>
                <a:ea typeface="Calibri" panose="020F0502020204030204" pitchFamily="34" charset="0"/>
                <a:cs typeface="Arial" panose="020B0604020202020204" pitchFamily="34" charset="0"/>
              </a:rPr>
              <a:t>Universidade de Florença, Itália,</a:t>
            </a:r>
          </a:p>
          <a:p>
            <a:pPr marL="285750" indent="-285750" algn="just">
              <a:lnSpc>
                <a:spcPct val="115000"/>
              </a:lnSpc>
              <a:spcAft>
                <a:spcPts val="600"/>
              </a:spcAft>
              <a:buFont typeface="Arial" panose="020B0604020202020204" pitchFamily="34" charset="0"/>
              <a:buChar char="•"/>
            </a:pPr>
            <a:r>
              <a:rPr lang="pt-BR" sz="1400" b="1" dirty="0">
                <a:effectLst/>
                <a:latin typeface="Arial" panose="020B0604020202020204" pitchFamily="34" charset="0"/>
                <a:ea typeface="Calibri" panose="020F0502020204030204" pitchFamily="34" charset="0"/>
                <a:cs typeface="Arial" panose="020B0604020202020204" pitchFamily="34" charset="0"/>
              </a:rPr>
              <a:t> Universidade de Coimbra (UC), Portugal,  </a:t>
            </a:r>
          </a:p>
          <a:p>
            <a:pPr marL="285750" indent="-285750" algn="just">
              <a:lnSpc>
                <a:spcPct val="115000"/>
              </a:lnSpc>
              <a:spcAft>
                <a:spcPts val="600"/>
              </a:spcAft>
              <a:buFont typeface="Arial" panose="020B0604020202020204" pitchFamily="34" charset="0"/>
              <a:buChar char="•"/>
            </a:pPr>
            <a:r>
              <a:rPr lang="pt-BR" sz="1400" b="1" dirty="0">
                <a:effectLst/>
                <a:latin typeface="Arial" panose="020B0604020202020204" pitchFamily="34" charset="0"/>
                <a:ea typeface="Calibri" panose="020F0502020204030204" pitchFamily="34" charset="0"/>
                <a:cs typeface="Arial" panose="020B0604020202020204" pitchFamily="34" charset="0"/>
              </a:rPr>
              <a:t>Universidade de Tecnologia e Economia de Budapeste (BME), Hungria, </a:t>
            </a:r>
          </a:p>
          <a:p>
            <a:pPr marL="285750" indent="-285750" algn="just">
              <a:lnSpc>
                <a:spcPct val="115000"/>
              </a:lnSpc>
              <a:spcAft>
                <a:spcPts val="600"/>
              </a:spcAft>
              <a:buFont typeface="Arial" panose="020B0604020202020204" pitchFamily="34" charset="0"/>
              <a:buChar char="•"/>
            </a:pPr>
            <a:r>
              <a:rPr lang="pt-BR" sz="1400" b="1" dirty="0">
                <a:effectLst/>
                <a:latin typeface="Arial" panose="020B0604020202020204" pitchFamily="34" charset="0"/>
                <a:ea typeface="Calibri" panose="020F0502020204030204" pitchFamily="34" charset="0"/>
                <a:cs typeface="Arial" panose="020B0604020202020204" pitchFamily="34" charset="0"/>
              </a:rPr>
              <a:t>Universidade dos Andes (UNIANDES), Colômbia, </a:t>
            </a:r>
          </a:p>
          <a:p>
            <a:pPr marL="285750" indent="-285750" algn="just">
              <a:lnSpc>
                <a:spcPct val="115000"/>
              </a:lnSpc>
              <a:spcAft>
                <a:spcPts val="600"/>
              </a:spcAft>
              <a:buFont typeface="Arial" panose="020B0604020202020204" pitchFamily="34" charset="0"/>
              <a:buChar char="•"/>
            </a:pPr>
            <a:r>
              <a:rPr lang="pt-BR" sz="1400" b="1" dirty="0">
                <a:effectLst/>
                <a:latin typeface="Arial" panose="020B0604020202020204" pitchFamily="34" charset="0"/>
                <a:ea typeface="Calibri" panose="020F0502020204030204" pitchFamily="34" charset="0"/>
                <a:cs typeface="Arial" panose="020B0604020202020204" pitchFamily="34" charset="0"/>
              </a:rPr>
              <a:t>Universidade de Campinas, Unicamp, e INPE, Brasil. </a:t>
            </a:r>
          </a:p>
        </p:txBody>
      </p:sp>
      <p:sp>
        <p:nvSpPr>
          <p:cNvPr id="3" name="CaixaDeTexto 2">
            <a:extLst>
              <a:ext uri="{FF2B5EF4-FFF2-40B4-BE49-F238E27FC236}">
                <a16:creationId xmlns:a16="http://schemas.microsoft.com/office/drawing/2014/main" id="{EA618040-2023-4399-A303-980B6B803D63}"/>
              </a:ext>
            </a:extLst>
          </p:cNvPr>
          <p:cNvSpPr txBox="1"/>
          <p:nvPr/>
        </p:nvSpPr>
        <p:spPr>
          <a:xfrm>
            <a:off x="5466736" y="70812"/>
            <a:ext cx="6652783" cy="461665"/>
          </a:xfrm>
          <a:prstGeom prst="rect">
            <a:avLst/>
          </a:prstGeom>
          <a:noFill/>
        </p:spPr>
        <p:txBody>
          <a:bodyPr wrap="none" rtlCol="0">
            <a:spAutoFit/>
          </a:bodyPr>
          <a:lstStyle/>
          <a:p>
            <a:r>
              <a:rPr lang="pt-BR" sz="2400" dirty="0">
                <a:solidFill>
                  <a:srgbClr val="0070C0"/>
                </a:solidFill>
              </a:rPr>
              <a:t>Internacionalização da pós-graduação – </a:t>
            </a:r>
            <a:r>
              <a:rPr lang="pt-BR" sz="2400" dirty="0" err="1">
                <a:solidFill>
                  <a:srgbClr val="0070C0"/>
                </a:solidFill>
              </a:rPr>
              <a:t>PrInt</a:t>
            </a:r>
            <a:r>
              <a:rPr lang="pt-BR" sz="2400" dirty="0">
                <a:solidFill>
                  <a:srgbClr val="0070C0"/>
                </a:solidFill>
              </a:rPr>
              <a:t>/Capes</a:t>
            </a:r>
          </a:p>
        </p:txBody>
      </p:sp>
      <p:sp>
        <p:nvSpPr>
          <p:cNvPr id="7" name="CaixaDeTexto 6">
            <a:extLst>
              <a:ext uri="{FF2B5EF4-FFF2-40B4-BE49-F238E27FC236}">
                <a16:creationId xmlns:a16="http://schemas.microsoft.com/office/drawing/2014/main" id="{6885BA9B-6DC9-4533-B7B2-F551B0099599}"/>
              </a:ext>
            </a:extLst>
          </p:cNvPr>
          <p:cNvSpPr txBox="1"/>
          <p:nvPr/>
        </p:nvSpPr>
        <p:spPr>
          <a:xfrm>
            <a:off x="133008" y="4580890"/>
            <a:ext cx="6233925" cy="318998"/>
          </a:xfrm>
          <a:prstGeom prst="rect">
            <a:avLst/>
          </a:prstGeom>
          <a:noFill/>
        </p:spPr>
        <p:txBody>
          <a:bodyPr wrap="square">
            <a:spAutoFit/>
          </a:bodyPr>
          <a:lstStyle/>
          <a:p>
            <a:pPr algn="just">
              <a:lnSpc>
                <a:spcPct val="115000"/>
              </a:lnSpc>
              <a:spcAft>
                <a:spcPts val="600"/>
              </a:spcAft>
            </a:pPr>
            <a:r>
              <a:rPr lang="pt-BR" sz="1400" dirty="0">
                <a:effectLst/>
                <a:latin typeface="Arial" panose="020B0604020202020204" pitchFamily="34" charset="0"/>
                <a:ea typeface="Calibri" panose="020F0502020204030204" pitchFamily="34" charset="0"/>
                <a:cs typeface="Arial" panose="020B0604020202020204" pitchFamily="34" charset="0"/>
              </a:rPr>
              <a:t>URL do projeto: </a:t>
            </a:r>
            <a:r>
              <a:rPr lang="pt-BR"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https://cordis.europa.eu/project/rcn/219168/factsheet/en</a:t>
            </a:r>
            <a:r>
              <a:rPr lang="pt-BR"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Espaço Reservado para Conteúdo 5">
            <a:extLst>
              <a:ext uri="{FF2B5EF4-FFF2-40B4-BE49-F238E27FC236}">
                <a16:creationId xmlns:a16="http://schemas.microsoft.com/office/drawing/2014/main" id="{6B6BE086-B662-49DC-8C40-0FBE336D73C0}"/>
              </a:ext>
            </a:extLst>
          </p:cNvPr>
          <p:cNvPicPr>
            <a:picLocks noGrp="1" noChangeAspect="1"/>
          </p:cNvPicPr>
          <p:nvPr>
            <p:ph sz="half" idx="1"/>
          </p:nvPr>
        </p:nvPicPr>
        <p:blipFill rotWithShape="1">
          <a:blip r:embed="rId5"/>
          <a:srcRect l="28985" t="47653" r="56404" b="31431"/>
          <a:stretch/>
        </p:blipFill>
        <p:spPr>
          <a:xfrm>
            <a:off x="5366841" y="1145269"/>
            <a:ext cx="1185589" cy="954628"/>
          </a:xfrm>
        </p:spPr>
      </p:pic>
      <p:sp>
        <p:nvSpPr>
          <p:cNvPr id="13" name="Título 3">
            <a:extLst>
              <a:ext uri="{FF2B5EF4-FFF2-40B4-BE49-F238E27FC236}">
                <a16:creationId xmlns:a16="http://schemas.microsoft.com/office/drawing/2014/main" id="{0075AE3B-2E6C-46E0-811E-962035E6503B}"/>
              </a:ext>
            </a:extLst>
          </p:cNvPr>
          <p:cNvSpPr txBox="1">
            <a:spLocks noGrp="1"/>
          </p:cNvSpPr>
          <p:nvPr>
            <p:ph type="title"/>
          </p:nvPr>
        </p:nvSpPr>
        <p:spPr>
          <a:xfrm>
            <a:off x="72481" y="55163"/>
            <a:ext cx="2883481" cy="9546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a:t>DIPGR</a:t>
            </a:r>
          </a:p>
        </p:txBody>
      </p:sp>
      <p:sp>
        <p:nvSpPr>
          <p:cNvPr id="15" name="TextBox 16">
            <a:extLst>
              <a:ext uri="{FF2B5EF4-FFF2-40B4-BE49-F238E27FC236}">
                <a16:creationId xmlns:a16="http://schemas.microsoft.com/office/drawing/2014/main" id="{7B99AE8F-5A9B-464B-879C-4FEC88A1E069}"/>
              </a:ext>
            </a:extLst>
          </p:cNvPr>
          <p:cNvSpPr txBox="1"/>
          <p:nvPr/>
        </p:nvSpPr>
        <p:spPr>
          <a:xfrm>
            <a:off x="2955962" y="5166388"/>
            <a:ext cx="2485396" cy="1477328"/>
          </a:xfrm>
          <a:prstGeom prst="rect">
            <a:avLst/>
          </a:prstGeom>
          <a:noFill/>
        </p:spPr>
        <p:txBody>
          <a:bodyPr wrap="square" rtlCol="0">
            <a:spAutoFit/>
          </a:bodyPr>
          <a:lstStyle/>
          <a:p>
            <a:r>
              <a:rPr lang="pt-BR" dirty="0">
                <a:solidFill>
                  <a:srgbClr val="0070C0"/>
                </a:solidFill>
              </a:rPr>
              <a:t>Alunos da PG em atividades de montagem, integração e testes de satélite científico-universitário</a:t>
            </a:r>
            <a:endParaRPr lang="x-none" dirty="0">
              <a:solidFill>
                <a:srgbClr val="0070C0"/>
              </a:solidFill>
            </a:endParaRPr>
          </a:p>
        </p:txBody>
      </p:sp>
      <p:pic>
        <p:nvPicPr>
          <p:cNvPr id="10" name="Imagem 9">
            <a:extLst>
              <a:ext uri="{FF2B5EF4-FFF2-40B4-BE49-F238E27FC236}">
                <a16:creationId xmlns:a16="http://schemas.microsoft.com/office/drawing/2014/main" id="{930EB586-970B-4D55-8BA5-FA3F7AEF27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80" y="5095332"/>
            <a:ext cx="2752682" cy="1548383"/>
          </a:xfrm>
          <a:prstGeom prst="rect">
            <a:avLst/>
          </a:prstGeom>
        </p:spPr>
      </p:pic>
    </p:spTree>
    <p:extLst>
      <p:ext uri="{BB962C8B-B14F-4D97-AF65-F5344CB8AC3E}">
        <p14:creationId xmlns:p14="http://schemas.microsoft.com/office/powerpoint/2010/main" val="26103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E14806B-3237-4259-82A8-EA6C14A36B5F}"/>
              </a:ext>
            </a:extLst>
          </p:cNvPr>
          <p:cNvSpPr>
            <a:spLocks noGrp="1"/>
          </p:cNvSpPr>
          <p:nvPr>
            <p:ph sz="half" idx="1"/>
          </p:nvPr>
        </p:nvSpPr>
        <p:spPr>
          <a:xfrm>
            <a:off x="294968" y="1345914"/>
            <a:ext cx="6607277" cy="5281027"/>
          </a:xfrm>
        </p:spPr>
        <p:txBody>
          <a:bodyPr>
            <a:normAutofit fontScale="70000" lnSpcReduction="20000"/>
          </a:bodyPr>
          <a:lstStyle/>
          <a:p>
            <a:pPr marL="0" indent="0" algn="l">
              <a:buNone/>
            </a:pPr>
            <a:endParaRPr lang="pt-BR" b="0" i="0" dirty="0">
              <a:solidFill>
                <a:srgbClr val="333333"/>
              </a:solidFill>
              <a:effectLst/>
              <a:latin typeface="Verdana" panose="020B0604030504040204" pitchFamily="34" charset="0"/>
            </a:endParaRPr>
          </a:p>
          <a:p>
            <a:pPr marL="0" indent="0" algn="l">
              <a:buNone/>
            </a:pPr>
            <a:r>
              <a:rPr lang="pt-BR" b="1" dirty="0">
                <a:solidFill>
                  <a:srgbClr val="0070C0"/>
                </a:solidFill>
                <a:latin typeface="Verdana" panose="020B0604030504040204" pitchFamily="34" charset="0"/>
              </a:rPr>
              <a:t>Projeto </a:t>
            </a:r>
            <a:r>
              <a:rPr lang="pt-BR" b="1" dirty="0" err="1">
                <a:solidFill>
                  <a:srgbClr val="0070C0"/>
                </a:solidFill>
                <a:latin typeface="Verdana" panose="020B0604030504040204" pitchFamily="34" charset="0"/>
              </a:rPr>
              <a:t>CubeDesign</a:t>
            </a:r>
            <a:endParaRPr lang="pt-BR" b="1" dirty="0">
              <a:solidFill>
                <a:srgbClr val="0070C0"/>
              </a:solidFill>
              <a:latin typeface="Verdana" panose="020B0604030504040204" pitchFamily="34" charset="0"/>
            </a:endParaRPr>
          </a:p>
          <a:p>
            <a:pPr algn="l"/>
            <a:r>
              <a:rPr lang="pt-BR" i="0" dirty="0">
                <a:solidFill>
                  <a:srgbClr val="333333"/>
                </a:solidFill>
                <a:effectLst/>
                <a:latin typeface="Arial" panose="020B0604020202020204" pitchFamily="34" charset="0"/>
                <a:cs typeface="Arial" panose="020B0604020202020204" pitchFamily="34" charset="0"/>
              </a:rPr>
              <a:t>2018 - INPE inaugura o 1o </a:t>
            </a:r>
            <a:r>
              <a:rPr lang="pt-BR" i="0" dirty="0" err="1">
                <a:solidFill>
                  <a:srgbClr val="333333"/>
                </a:solidFill>
                <a:effectLst/>
                <a:latin typeface="Arial" panose="020B0604020202020204" pitchFamily="34" charset="0"/>
                <a:cs typeface="Arial" panose="020B0604020202020204" pitchFamily="34" charset="0"/>
              </a:rPr>
              <a:t>CubeDesign</a:t>
            </a:r>
            <a:r>
              <a:rPr lang="pt-BR" i="0" dirty="0">
                <a:solidFill>
                  <a:srgbClr val="333333"/>
                </a:solidFill>
                <a:effectLst/>
                <a:latin typeface="Arial" panose="020B0604020202020204" pitchFamily="34" charset="0"/>
                <a:cs typeface="Arial" panose="020B0604020202020204" pitchFamily="34" charset="0"/>
              </a:rPr>
              <a:t> -a primeira competição nacional de desenvolvimento de pequenos satélites</a:t>
            </a:r>
          </a:p>
          <a:p>
            <a:pPr algn="l"/>
            <a:r>
              <a:rPr lang="pt-BR" i="0" dirty="0">
                <a:solidFill>
                  <a:srgbClr val="333333"/>
                </a:solidFill>
                <a:effectLst/>
                <a:latin typeface="Arial" panose="020B0604020202020204" pitchFamily="34" charset="0"/>
                <a:cs typeface="Arial" panose="020B0604020202020204" pitchFamily="34" charset="0"/>
              </a:rPr>
              <a:t>2018 - INPE realiza o </a:t>
            </a:r>
            <a:r>
              <a:rPr lang="pt-BR" i="0" dirty="0" err="1">
                <a:solidFill>
                  <a:srgbClr val="333333"/>
                </a:solidFill>
                <a:effectLst/>
                <a:latin typeface="Arial" panose="020B0604020202020204" pitchFamily="34" charset="0"/>
                <a:cs typeface="Arial" panose="020B0604020202020204" pitchFamily="34" charset="0"/>
              </a:rPr>
              <a:t>Pre-Symposium</a:t>
            </a:r>
            <a:r>
              <a:rPr lang="pt-BR" i="0" dirty="0">
                <a:solidFill>
                  <a:srgbClr val="333333"/>
                </a:solidFill>
                <a:effectLst/>
                <a:latin typeface="Arial" panose="020B0604020202020204" pitchFamily="34" charset="0"/>
                <a:cs typeface="Arial" panose="020B0604020202020204" pitchFamily="34" charset="0"/>
              </a:rPr>
              <a:t> Hands-on </a:t>
            </a:r>
            <a:r>
              <a:rPr lang="pt-BR" i="0" dirty="0" err="1">
                <a:solidFill>
                  <a:srgbClr val="333333"/>
                </a:solidFill>
                <a:effectLst/>
                <a:latin typeface="Arial" panose="020B0604020202020204" pitchFamily="34" charset="0"/>
                <a:cs typeface="Arial" panose="020B0604020202020204" pitchFamily="34" charset="0"/>
              </a:rPr>
              <a:t>Cubesat</a:t>
            </a:r>
            <a:r>
              <a:rPr lang="pt-BR" i="0" dirty="0">
                <a:solidFill>
                  <a:srgbClr val="333333"/>
                </a:solidFill>
                <a:effectLst/>
                <a:latin typeface="Arial" panose="020B0604020202020204" pitchFamily="34" charset="0"/>
                <a:cs typeface="Arial" panose="020B0604020202020204" pitchFamily="34" charset="0"/>
              </a:rPr>
              <a:t> Workshop: CTEE/PG-ETE/INPE Technology </a:t>
            </a:r>
            <a:r>
              <a:rPr lang="pt-BR" i="0" dirty="0" err="1">
                <a:solidFill>
                  <a:srgbClr val="333333"/>
                </a:solidFill>
                <a:effectLst/>
                <a:latin typeface="Arial" panose="020B0604020202020204" pitchFamily="34" charset="0"/>
                <a:cs typeface="Arial" panose="020B0604020202020204" pitchFamily="34" charset="0"/>
              </a:rPr>
              <a:t>Capacity</a:t>
            </a:r>
            <a:r>
              <a:rPr lang="pt-BR" i="0" dirty="0">
                <a:solidFill>
                  <a:srgbClr val="333333"/>
                </a:solidFill>
                <a:effectLst/>
                <a:latin typeface="Arial" panose="020B0604020202020204" pitchFamily="34" charset="0"/>
                <a:cs typeface="Arial" panose="020B0604020202020204" pitchFamily="34" charset="0"/>
              </a:rPr>
              <a:t> Building </a:t>
            </a:r>
            <a:r>
              <a:rPr lang="pt-BR" i="0" dirty="0" err="1">
                <a:solidFill>
                  <a:srgbClr val="333333"/>
                </a:solidFill>
                <a:effectLst/>
                <a:latin typeface="Arial" panose="020B0604020202020204" pitchFamily="34" charset="0"/>
                <a:cs typeface="Arial" panose="020B0604020202020204" pitchFamily="34" charset="0"/>
              </a:rPr>
              <a:t>Group</a:t>
            </a:r>
            <a:r>
              <a:rPr lang="pt-BR" i="0" dirty="0">
                <a:solidFill>
                  <a:srgbClr val="333333"/>
                </a:solidFill>
                <a:effectLst/>
                <a:latin typeface="Arial" panose="020B0604020202020204" pitchFamily="34" charset="0"/>
                <a:cs typeface="Arial" panose="020B0604020202020204" pitchFamily="34" charset="0"/>
              </a:rPr>
              <a:t> no evento  UNOOSA United </a:t>
            </a:r>
            <a:r>
              <a:rPr lang="pt-BR" i="0" dirty="0" err="1">
                <a:solidFill>
                  <a:srgbClr val="333333"/>
                </a:solidFill>
                <a:effectLst/>
                <a:latin typeface="Arial" panose="020B0604020202020204" pitchFamily="34" charset="0"/>
                <a:cs typeface="Arial" panose="020B0604020202020204" pitchFamily="34" charset="0"/>
              </a:rPr>
              <a:t>Nations</a:t>
            </a:r>
            <a:r>
              <a:rPr lang="pt-BR" i="0" dirty="0">
                <a:solidFill>
                  <a:srgbClr val="333333"/>
                </a:solidFill>
                <a:effectLst/>
                <a:latin typeface="Arial" panose="020B0604020202020204" pitchFamily="34" charset="0"/>
                <a:cs typeface="Arial" panose="020B0604020202020204" pitchFamily="34" charset="0"/>
              </a:rPr>
              <a:t> / </a:t>
            </a:r>
            <a:r>
              <a:rPr lang="pt-BR" i="0" dirty="0" err="1">
                <a:solidFill>
                  <a:srgbClr val="333333"/>
                </a:solidFill>
                <a:effectLst/>
                <a:latin typeface="Arial" panose="020B0604020202020204" pitchFamily="34" charset="0"/>
                <a:cs typeface="Arial" panose="020B0604020202020204" pitchFamily="34" charset="0"/>
              </a:rPr>
              <a:t>Brazil</a:t>
            </a:r>
            <a:r>
              <a:rPr lang="pt-BR" i="0" dirty="0">
                <a:solidFill>
                  <a:srgbClr val="333333"/>
                </a:solidFill>
                <a:effectLst/>
                <a:latin typeface="Arial" panose="020B0604020202020204" pitchFamily="34" charset="0"/>
                <a:cs typeface="Arial" panose="020B0604020202020204" pitchFamily="34" charset="0"/>
              </a:rPr>
              <a:t> </a:t>
            </a:r>
            <a:r>
              <a:rPr lang="pt-BR" i="0" dirty="0" err="1">
                <a:solidFill>
                  <a:srgbClr val="333333"/>
                </a:solidFill>
                <a:effectLst/>
                <a:latin typeface="Arial" panose="020B0604020202020204" pitchFamily="34" charset="0"/>
                <a:cs typeface="Arial" panose="020B0604020202020204" pitchFamily="34" charset="0"/>
              </a:rPr>
              <a:t>Symposium</a:t>
            </a:r>
            <a:r>
              <a:rPr lang="pt-BR" i="0" dirty="0">
                <a:solidFill>
                  <a:srgbClr val="333333"/>
                </a:solidFill>
                <a:effectLst/>
                <a:latin typeface="Arial" panose="020B0604020202020204" pitchFamily="34" charset="0"/>
                <a:cs typeface="Arial" panose="020B0604020202020204" pitchFamily="34" charset="0"/>
              </a:rPr>
              <a:t> </a:t>
            </a:r>
            <a:r>
              <a:rPr lang="pt-BR" i="0" dirty="0" err="1">
                <a:solidFill>
                  <a:srgbClr val="333333"/>
                </a:solidFill>
                <a:effectLst/>
                <a:latin typeface="Arial" panose="020B0604020202020204" pitchFamily="34" charset="0"/>
                <a:cs typeface="Arial" panose="020B0604020202020204" pitchFamily="34" charset="0"/>
              </a:rPr>
              <a:t>on</a:t>
            </a:r>
            <a:r>
              <a:rPr lang="pt-BR" i="0" dirty="0">
                <a:solidFill>
                  <a:srgbClr val="333333"/>
                </a:solidFill>
                <a:effectLst/>
                <a:latin typeface="Arial" panose="020B0604020202020204" pitchFamily="34" charset="0"/>
                <a:cs typeface="Arial" panose="020B0604020202020204" pitchFamily="34" charset="0"/>
              </a:rPr>
              <a:t> Basic Space Technology sediado em Natal</a:t>
            </a:r>
            <a:br>
              <a:rPr lang="pt-BR" i="0" dirty="0">
                <a:solidFill>
                  <a:srgbClr val="333333"/>
                </a:solidFill>
                <a:effectLst/>
                <a:latin typeface="Arial" panose="020B0604020202020204" pitchFamily="34" charset="0"/>
                <a:cs typeface="Arial" panose="020B0604020202020204" pitchFamily="34" charset="0"/>
              </a:rPr>
            </a:br>
            <a:r>
              <a:rPr lang="pt-BR" i="0" dirty="0">
                <a:solidFill>
                  <a:srgbClr val="333333"/>
                </a:solidFill>
                <a:effectLst/>
                <a:latin typeface="Arial" panose="020B0604020202020204" pitchFamily="34" charset="0"/>
                <a:cs typeface="Arial" panose="020B0604020202020204" pitchFamily="34" charset="0"/>
              </a:rPr>
              <a:t>“</a:t>
            </a:r>
            <a:r>
              <a:rPr lang="pt-BR" i="0" dirty="0" err="1">
                <a:solidFill>
                  <a:srgbClr val="333333"/>
                </a:solidFill>
                <a:effectLst/>
                <a:latin typeface="Arial" panose="020B0604020202020204" pitchFamily="34" charset="0"/>
                <a:cs typeface="Arial" panose="020B0604020202020204" pitchFamily="34" charset="0"/>
              </a:rPr>
              <a:t>Creating</a:t>
            </a:r>
            <a:r>
              <a:rPr lang="pt-BR" i="0" dirty="0">
                <a:solidFill>
                  <a:srgbClr val="333333"/>
                </a:solidFill>
                <a:effectLst/>
                <a:latin typeface="Arial" panose="020B0604020202020204" pitchFamily="34" charset="0"/>
                <a:cs typeface="Arial" panose="020B0604020202020204" pitchFamily="34" charset="0"/>
              </a:rPr>
              <a:t> Novel </a:t>
            </a:r>
            <a:r>
              <a:rPr lang="pt-BR" i="0" dirty="0" err="1">
                <a:solidFill>
                  <a:srgbClr val="333333"/>
                </a:solidFill>
                <a:effectLst/>
                <a:latin typeface="Arial" panose="020B0604020202020204" pitchFamily="34" charset="0"/>
                <a:cs typeface="Arial" panose="020B0604020202020204" pitchFamily="34" charset="0"/>
              </a:rPr>
              <a:t>Opportunities</a:t>
            </a:r>
            <a:r>
              <a:rPr lang="pt-BR" i="0" dirty="0">
                <a:solidFill>
                  <a:srgbClr val="333333"/>
                </a:solidFill>
                <a:effectLst/>
                <a:latin typeface="Arial" panose="020B0604020202020204" pitchFamily="34" charset="0"/>
                <a:cs typeface="Arial" panose="020B0604020202020204" pitchFamily="34" charset="0"/>
              </a:rPr>
              <a:t> </a:t>
            </a:r>
            <a:r>
              <a:rPr lang="pt-BR" i="0" dirty="0" err="1">
                <a:solidFill>
                  <a:srgbClr val="333333"/>
                </a:solidFill>
                <a:effectLst/>
                <a:latin typeface="Arial" panose="020B0604020202020204" pitchFamily="34" charset="0"/>
                <a:cs typeface="Arial" panose="020B0604020202020204" pitchFamily="34" charset="0"/>
              </a:rPr>
              <a:t>with</a:t>
            </a:r>
            <a:r>
              <a:rPr lang="pt-BR" i="0" dirty="0">
                <a:solidFill>
                  <a:srgbClr val="333333"/>
                </a:solidFill>
                <a:effectLst/>
                <a:latin typeface="Arial" panose="020B0604020202020204" pitchFamily="34" charset="0"/>
                <a:cs typeface="Arial" panose="020B0604020202020204" pitchFamily="34" charset="0"/>
              </a:rPr>
              <a:t> </a:t>
            </a:r>
            <a:r>
              <a:rPr lang="pt-BR" i="0" dirty="0" err="1">
                <a:solidFill>
                  <a:srgbClr val="333333"/>
                </a:solidFill>
                <a:effectLst/>
                <a:latin typeface="Arial" panose="020B0604020202020204" pitchFamily="34" charset="0"/>
                <a:cs typeface="Arial" panose="020B0604020202020204" pitchFamily="34" charset="0"/>
              </a:rPr>
              <a:t>Small</a:t>
            </a:r>
            <a:r>
              <a:rPr lang="pt-BR" i="0" dirty="0">
                <a:solidFill>
                  <a:srgbClr val="333333"/>
                </a:solidFill>
                <a:effectLst/>
                <a:latin typeface="Arial" panose="020B0604020202020204" pitchFamily="34" charset="0"/>
                <a:cs typeface="Arial" panose="020B0604020202020204" pitchFamily="34" charset="0"/>
              </a:rPr>
              <a:t> </a:t>
            </a:r>
            <a:r>
              <a:rPr lang="pt-BR" i="0" dirty="0" err="1">
                <a:solidFill>
                  <a:srgbClr val="333333"/>
                </a:solidFill>
                <a:effectLst/>
                <a:latin typeface="Arial" panose="020B0604020202020204" pitchFamily="34" charset="0"/>
                <a:cs typeface="Arial" panose="020B0604020202020204" pitchFamily="34" charset="0"/>
              </a:rPr>
              <a:t>Satellite</a:t>
            </a:r>
            <a:r>
              <a:rPr lang="pt-BR" i="0" dirty="0">
                <a:solidFill>
                  <a:srgbClr val="333333"/>
                </a:solidFill>
                <a:effectLst/>
                <a:latin typeface="Arial" panose="020B0604020202020204" pitchFamily="34" charset="0"/>
                <a:cs typeface="Arial" panose="020B0604020202020204" pitchFamily="34" charset="0"/>
              </a:rPr>
              <a:t> Space </a:t>
            </a:r>
            <a:r>
              <a:rPr lang="pt-BR" i="0" dirty="0" err="1">
                <a:solidFill>
                  <a:srgbClr val="333333"/>
                </a:solidFill>
                <a:effectLst/>
                <a:latin typeface="Arial" panose="020B0604020202020204" pitchFamily="34" charset="0"/>
                <a:cs typeface="Arial" panose="020B0604020202020204" pitchFamily="34" charset="0"/>
              </a:rPr>
              <a:t>Missions</a:t>
            </a:r>
            <a:r>
              <a:rPr lang="pt-BR" i="0" dirty="0">
                <a:solidFill>
                  <a:srgbClr val="333333"/>
                </a:solidFill>
                <a:effectLst/>
                <a:latin typeface="Arial" panose="020B0604020202020204" pitchFamily="34" charset="0"/>
                <a:cs typeface="Arial" panose="020B0604020202020204" pitchFamily="34" charset="0"/>
              </a:rPr>
              <a:t>” organizado pelo INPE/Nordeste</a:t>
            </a:r>
          </a:p>
          <a:p>
            <a:pPr algn="l"/>
            <a:r>
              <a:rPr lang="pt-BR" i="0" dirty="0">
                <a:solidFill>
                  <a:srgbClr val="333333"/>
                </a:solidFill>
                <a:effectLst/>
                <a:latin typeface="Arial" panose="020B0604020202020204" pitchFamily="34" charset="0"/>
                <a:cs typeface="Arial" panose="020B0604020202020204" pitchFamily="34" charset="0"/>
              </a:rPr>
              <a:t>2019 - 2o </a:t>
            </a:r>
            <a:r>
              <a:rPr lang="pt-BR" i="0" dirty="0" err="1">
                <a:solidFill>
                  <a:srgbClr val="333333"/>
                </a:solidFill>
                <a:effectLst/>
                <a:latin typeface="Arial" panose="020B0604020202020204" pitchFamily="34" charset="0"/>
                <a:cs typeface="Arial" panose="020B0604020202020204" pitchFamily="34" charset="0"/>
              </a:rPr>
              <a:t>CubeDesign</a:t>
            </a:r>
            <a:r>
              <a:rPr lang="pt-BR" i="0" dirty="0">
                <a:solidFill>
                  <a:srgbClr val="333333"/>
                </a:solidFill>
                <a:effectLst/>
                <a:latin typeface="Arial" panose="020B0604020202020204" pitchFamily="34" charset="0"/>
                <a:cs typeface="Arial" panose="020B0604020202020204" pitchFamily="34" charset="0"/>
              </a:rPr>
              <a:t> - INPE promove a primeira competição latino-americana de desenvolvimento de pequenos satélites</a:t>
            </a:r>
          </a:p>
          <a:p>
            <a:pPr algn="l"/>
            <a:r>
              <a:rPr lang="pt-BR" i="0" dirty="0">
                <a:solidFill>
                  <a:srgbClr val="333333"/>
                </a:solidFill>
                <a:effectLst/>
                <a:latin typeface="Arial" panose="020B0604020202020204" pitchFamily="34" charset="0"/>
                <a:cs typeface="Arial" panose="020B0604020202020204" pitchFamily="34" charset="0"/>
              </a:rPr>
              <a:t>2020 - INPE realiza a versão </a:t>
            </a:r>
            <a:r>
              <a:rPr lang="pt-BR" sz="1800" i="0" dirty="0">
                <a:solidFill>
                  <a:srgbClr val="333333"/>
                </a:solidFill>
                <a:effectLst/>
                <a:latin typeface="Arial" panose="020B0604020202020204" pitchFamily="34" charset="0"/>
                <a:cs typeface="Arial" panose="020B0604020202020204" pitchFamily="34" charset="0"/>
              </a:rPr>
              <a:t>virtual</a:t>
            </a:r>
            <a:r>
              <a:rPr lang="pt-BR" i="0" dirty="0">
                <a:solidFill>
                  <a:srgbClr val="333333"/>
                </a:solidFill>
                <a:effectLst/>
                <a:latin typeface="Arial" panose="020B0604020202020204" pitchFamily="34" charset="0"/>
                <a:cs typeface="Arial" panose="020B0604020202020204" pitchFamily="34" charset="0"/>
              </a:rPr>
              <a:t> do </a:t>
            </a:r>
            <a:r>
              <a:rPr lang="pt-BR" i="0" dirty="0" err="1">
                <a:solidFill>
                  <a:srgbClr val="333333"/>
                </a:solidFill>
                <a:effectLst/>
                <a:latin typeface="Arial" panose="020B0604020202020204" pitchFamily="34" charset="0"/>
                <a:cs typeface="Arial" panose="020B0604020202020204" pitchFamily="34" charset="0"/>
              </a:rPr>
              <a:t>CubeDesign</a:t>
            </a:r>
            <a:r>
              <a:rPr lang="pt-BR" i="0" dirty="0">
                <a:solidFill>
                  <a:srgbClr val="333333"/>
                </a:solidFill>
                <a:effectLst/>
                <a:latin typeface="Arial" panose="020B0604020202020204" pitchFamily="34" charset="0"/>
                <a:cs typeface="Arial" panose="020B0604020202020204" pitchFamily="34" charset="0"/>
              </a:rPr>
              <a:t> com participantes nacionais, da América do Sul e América Central</a:t>
            </a:r>
          </a:p>
          <a:p>
            <a:pPr algn="l"/>
            <a:r>
              <a:rPr lang="pt-BR" i="0" dirty="0">
                <a:solidFill>
                  <a:srgbClr val="333333"/>
                </a:solidFill>
                <a:effectLst/>
                <a:latin typeface="Arial" panose="020B0604020202020204" pitchFamily="34" charset="0"/>
                <a:cs typeface="Arial" panose="020B0604020202020204" pitchFamily="34" charset="0"/>
              </a:rPr>
              <a:t>2020 - I Workshop de </a:t>
            </a:r>
            <a:r>
              <a:rPr lang="pt-BR" i="0" dirty="0" err="1">
                <a:solidFill>
                  <a:srgbClr val="333333"/>
                </a:solidFill>
                <a:effectLst/>
                <a:latin typeface="Arial" panose="020B0604020202020204" pitchFamily="34" charset="0"/>
                <a:cs typeface="Arial" panose="020B0604020202020204" pitchFamily="34" charset="0"/>
              </a:rPr>
              <a:t>ArtSat</a:t>
            </a:r>
            <a:r>
              <a:rPr lang="pt-BR" i="0" dirty="0">
                <a:solidFill>
                  <a:srgbClr val="333333"/>
                </a:solidFill>
                <a:effectLst/>
                <a:latin typeface="Arial" panose="020B0604020202020204" pitchFamily="34" charset="0"/>
                <a:cs typeface="Arial" panose="020B0604020202020204" pitchFamily="34" charset="0"/>
              </a:rPr>
              <a:t> - INPE realiza o primeiro evento de Arte Espacial no hemisfério sul.</a:t>
            </a:r>
          </a:p>
          <a:p>
            <a:endParaRPr lang="pt-BR" dirty="0"/>
          </a:p>
        </p:txBody>
      </p:sp>
      <p:sp>
        <p:nvSpPr>
          <p:cNvPr id="8" name="Título 3">
            <a:extLst>
              <a:ext uri="{FF2B5EF4-FFF2-40B4-BE49-F238E27FC236}">
                <a16:creationId xmlns:a16="http://schemas.microsoft.com/office/drawing/2014/main" id="{CC75AEF4-F6A1-4793-BDD1-D7463770B624}"/>
              </a:ext>
            </a:extLst>
          </p:cNvPr>
          <p:cNvSpPr>
            <a:spLocks noGrp="1"/>
          </p:cNvSpPr>
          <p:nvPr>
            <p:ph type="title"/>
          </p:nvPr>
        </p:nvSpPr>
        <p:spPr>
          <a:xfrm>
            <a:off x="353504" y="124902"/>
            <a:ext cx="7542882" cy="1325563"/>
          </a:xfrm>
        </p:spPr>
        <p:txBody>
          <a:bodyPr/>
          <a:lstStyle/>
          <a:p>
            <a:pPr algn="ctr"/>
            <a:r>
              <a:rPr lang="pt-BR" b="1" dirty="0"/>
              <a:t>DIEXC</a:t>
            </a:r>
          </a:p>
        </p:txBody>
      </p:sp>
      <p:pic>
        <p:nvPicPr>
          <p:cNvPr id="4" name="Picture 3" descr="Two people looking at a phone&#10;&#10;Description automatically generated with low confidence">
            <a:extLst>
              <a:ext uri="{FF2B5EF4-FFF2-40B4-BE49-F238E27FC236}">
                <a16:creationId xmlns:a16="http://schemas.microsoft.com/office/drawing/2014/main" id="{8E43E593-F7AE-E148-82A9-8DD8D8ACD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542" y="787683"/>
            <a:ext cx="2217277" cy="1469738"/>
          </a:xfrm>
          <a:prstGeom prst="rect">
            <a:avLst/>
          </a:prstGeom>
        </p:spPr>
      </p:pic>
      <p:pic>
        <p:nvPicPr>
          <p:cNvPr id="6" name="Picture 5" descr="A picture containing grass, tree, outdoor, park&#10;&#10;Description automatically generated">
            <a:extLst>
              <a:ext uri="{FF2B5EF4-FFF2-40B4-BE49-F238E27FC236}">
                <a16:creationId xmlns:a16="http://schemas.microsoft.com/office/drawing/2014/main" id="{66EBA3A8-F08C-8249-9100-919224680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752" y="787682"/>
            <a:ext cx="2216662" cy="1469331"/>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77BD40CA-B10F-D14E-A767-0AEB34DC69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2101" y="2919794"/>
            <a:ext cx="2862852" cy="1905499"/>
          </a:xfrm>
          <a:prstGeom prst="rect">
            <a:avLst/>
          </a:prstGeom>
        </p:spPr>
      </p:pic>
      <p:pic>
        <p:nvPicPr>
          <p:cNvPr id="13" name="Picture 12" descr="A screenshot of a video game&#10;&#10;Description automatically generated with medium confidence">
            <a:extLst>
              <a:ext uri="{FF2B5EF4-FFF2-40B4-BE49-F238E27FC236}">
                <a16:creationId xmlns:a16="http://schemas.microsoft.com/office/drawing/2014/main" id="{23215717-E7E1-3D4D-ADE9-940FEC6DD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7542" y="3810320"/>
            <a:ext cx="1959262" cy="1959262"/>
          </a:xfrm>
          <a:prstGeom prst="rect">
            <a:avLst/>
          </a:prstGeom>
        </p:spPr>
      </p:pic>
      <p:sp>
        <p:nvSpPr>
          <p:cNvPr id="14" name="TextBox 13">
            <a:extLst>
              <a:ext uri="{FF2B5EF4-FFF2-40B4-BE49-F238E27FC236}">
                <a16:creationId xmlns:a16="http://schemas.microsoft.com/office/drawing/2014/main" id="{FBFB1945-3AC0-4446-B67D-AD54B0EB7A25}"/>
              </a:ext>
            </a:extLst>
          </p:cNvPr>
          <p:cNvSpPr txBox="1"/>
          <p:nvPr/>
        </p:nvSpPr>
        <p:spPr>
          <a:xfrm>
            <a:off x="7400515" y="2213127"/>
            <a:ext cx="1710813" cy="369332"/>
          </a:xfrm>
          <a:prstGeom prst="rect">
            <a:avLst/>
          </a:prstGeom>
          <a:noFill/>
        </p:spPr>
        <p:txBody>
          <a:bodyPr wrap="square" rtlCol="0">
            <a:spAutoFit/>
          </a:bodyPr>
          <a:lstStyle/>
          <a:p>
            <a:r>
              <a:rPr lang="x-none" dirty="0">
                <a:solidFill>
                  <a:srgbClr val="0070C0"/>
                </a:solidFill>
              </a:rPr>
              <a:t>Cube</a:t>
            </a:r>
            <a:r>
              <a:rPr lang="pt-BR" dirty="0">
                <a:solidFill>
                  <a:srgbClr val="0070C0"/>
                </a:solidFill>
              </a:rPr>
              <a:t>D</a:t>
            </a:r>
            <a:r>
              <a:rPr lang="x-none" dirty="0">
                <a:solidFill>
                  <a:srgbClr val="0070C0"/>
                </a:solidFill>
              </a:rPr>
              <a:t>esign</a:t>
            </a:r>
          </a:p>
        </p:txBody>
      </p:sp>
      <p:sp>
        <p:nvSpPr>
          <p:cNvPr id="15" name="TextBox 14">
            <a:extLst>
              <a:ext uri="{FF2B5EF4-FFF2-40B4-BE49-F238E27FC236}">
                <a16:creationId xmlns:a16="http://schemas.microsoft.com/office/drawing/2014/main" id="{C06E47D6-EE8F-A74B-87CB-D3B06B7EE286}"/>
              </a:ext>
            </a:extLst>
          </p:cNvPr>
          <p:cNvSpPr txBox="1"/>
          <p:nvPr/>
        </p:nvSpPr>
        <p:spPr>
          <a:xfrm>
            <a:off x="9886534" y="2257013"/>
            <a:ext cx="1710813" cy="369332"/>
          </a:xfrm>
          <a:prstGeom prst="rect">
            <a:avLst/>
          </a:prstGeom>
          <a:noFill/>
        </p:spPr>
        <p:txBody>
          <a:bodyPr wrap="square" rtlCol="0">
            <a:spAutoFit/>
          </a:bodyPr>
          <a:lstStyle/>
          <a:p>
            <a:r>
              <a:rPr lang="x-none" dirty="0">
                <a:solidFill>
                  <a:srgbClr val="0070C0"/>
                </a:solidFill>
              </a:rPr>
              <a:t>Cube</a:t>
            </a:r>
            <a:r>
              <a:rPr lang="pt-BR" dirty="0">
                <a:solidFill>
                  <a:srgbClr val="0070C0"/>
                </a:solidFill>
              </a:rPr>
              <a:t>D</a:t>
            </a:r>
            <a:r>
              <a:rPr lang="x-none" dirty="0">
                <a:solidFill>
                  <a:srgbClr val="0070C0"/>
                </a:solidFill>
              </a:rPr>
              <a:t>esign</a:t>
            </a:r>
          </a:p>
        </p:txBody>
      </p:sp>
      <p:sp>
        <p:nvSpPr>
          <p:cNvPr id="16" name="TextBox 15">
            <a:extLst>
              <a:ext uri="{FF2B5EF4-FFF2-40B4-BE49-F238E27FC236}">
                <a16:creationId xmlns:a16="http://schemas.microsoft.com/office/drawing/2014/main" id="{65556360-B93F-6540-A551-7F31D5AD90F0}"/>
              </a:ext>
            </a:extLst>
          </p:cNvPr>
          <p:cNvSpPr txBox="1"/>
          <p:nvPr/>
        </p:nvSpPr>
        <p:spPr>
          <a:xfrm>
            <a:off x="7191766" y="5808910"/>
            <a:ext cx="1710813" cy="646331"/>
          </a:xfrm>
          <a:prstGeom prst="rect">
            <a:avLst/>
          </a:prstGeom>
          <a:noFill/>
        </p:spPr>
        <p:txBody>
          <a:bodyPr wrap="square" rtlCol="0">
            <a:spAutoFit/>
          </a:bodyPr>
          <a:lstStyle/>
          <a:p>
            <a:pPr algn="ctr"/>
            <a:r>
              <a:rPr lang="x-none" dirty="0">
                <a:solidFill>
                  <a:srgbClr val="0070C0"/>
                </a:solidFill>
              </a:rPr>
              <a:t>I Workshop de ArtSat</a:t>
            </a:r>
          </a:p>
        </p:txBody>
      </p:sp>
      <p:sp>
        <p:nvSpPr>
          <p:cNvPr id="17" name="TextBox 16">
            <a:extLst>
              <a:ext uri="{FF2B5EF4-FFF2-40B4-BE49-F238E27FC236}">
                <a16:creationId xmlns:a16="http://schemas.microsoft.com/office/drawing/2014/main" id="{20825D8C-E843-0F40-87A6-817201FD0B46}"/>
              </a:ext>
            </a:extLst>
          </p:cNvPr>
          <p:cNvSpPr txBox="1"/>
          <p:nvPr/>
        </p:nvSpPr>
        <p:spPr>
          <a:xfrm>
            <a:off x="9838601" y="4879055"/>
            <a:ext cx="1710813" cy="646331"/>
          </a:xfrm>
          <a:prstGeom prst="rect">
            <a:avLst/>
          </a:prstGeom>
          <a:noFill/>
        </p:spPr>
        <p:txBody>
          <a:bodyPr wrap="square" rtlCol="0">
            <a:spAutoFit/>
          </a:bodyPr>
          <a:lstStyle/>
          <a:p>
            <a:pPr algn="ctr"/>
            <a:r>
              <a:rPr lang="x-none" dirty="0">
                <a:solidFill>
                  <a:srgbClr val="0070C0"/>
                </a:solidFill>
              </a:rPr>
              <a:t>UNOOSA/Brazil Symposium</a:t>
            </a:r>
          </a:p>
        </p:txBody>
      </p:sp>
    </p:spTree>
    <p:extLst>
      <p:ext uri="{BB962C8B-B14F-4D97-AF65-F5344CB8AC3E}">
        <p14:creationId xmlns:p14="http://schemas.microsoft.com/office/powerpoint/2010/main" val="122463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9F0B6B3-825B-431E-9F41-6A97951B2BF0}"/>
              </a:ext>
            </a:extLst>
          </p:cNvPr>
          <p:cNvSpPr>
            <a:spLocks noGrp="1" noChangeArrowheads="1"/>
          </p:cNvSpPr>
          <p:nvPr>
            <p:ph sz="half" idx="2"/>
          </p:nvPr>
        </p:nvSpPr>
        <p:spPr bwMode="auto">
          <a:xfrm>
            <a:off x="353504" y="1100787"/>
            <a:ext cx="689241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pt-BR" sz="1800" b="1" dirty="0">
                <a:solidFill>
                  <a:srgbClr val="0070C0"/>
                </a:solidFill>
                <a:latin typeface="Verdana" panose="020B0604030504040204" pitchFamily="34" charset="0"/>
              </a:rPr>
              <a:t>Projeto </a:t>
            </a:r>
            <a:r>
              <a:rPr lang="pt-BR" sz="1800" b="1" dirty="0" err="1">
                <a:solidFill>
                  <a:srgbClr val="0070C0"/>
                </a:solidFill>
                <a:latin typeface="Verdana" panose="020B0604030504040204" pitchFamily="34" charset="0"/>
              </a:rPr>
              <a:t>Capacitree</a:t>
            </a:r>
            <a:endParaRPr lang="pt-BR" sz="1800" b="1" dirty="0">
              <a:solidFill>
                <a:srgbClr val="0070C0"/>
              </a:solidFill>
              <a:latin typeface="Verdana" panose="020B0604030504040204" pitchFamily="34" charset="0"/>
            </a:endParaRPr>
          </a:p>
          <a:p>
            <a:pPr marL="0" lvl="0" indent="0" eaLnBrk="0" fontAlgn="base" hangingPunct="0">
              <a:lnSpc>
                <a:spcPct val="100000"/>
              </a:lnSpc>
              <a:spcBef>
                <a:spcPct val="0"/>
              </a:spcBef>
              <a:spcAft>
                <a:spcPct val="0"/>
              </a:spcAft>
              <a:buNone/>
            </a:pPr>
            <a:endParaRPr kumimoji="0" lang="pt-BR" altLang="pt-BR"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rPr>
              <a:t>2010 - INPE inicia capacitação internacional em Monitoramento de Florestas Tropicais por satélite junto ao Projeto TCTP (</a:t>
            </a:r>
            <a:r>
              <a:rPr kumimoji="0" lang="pt-BR" altLang="pt-BR" sz="1800" b="0" i="0" u="none" strike="noStrike" cap="none" normalizeH="0" baseline="0" dirty="0" err="1">
                <a:ln>
                  <a:noFill/>
                </a:ln>
                <a:solidFill>
                  <a:schemeClr val="tx1"/>
                </a:solidFill>
                <a:effectLst/>
                <a:latin typeface="Arial" panose="020B0604020202020204" pitchFamily="34" charset="0"/>
              </a:rPr>
              <a:t>Third</a:t>
            </a:r>
            <a:r>
              <a:rPr kumimoji="0" lang="pt-BR" altLang="pt-BR" sz="1800" b="0" i="0" u="none" strike="noStrike" cap="none" normalizeH="0" baseline="0" dirty="0">
                <a:ln>
                  <a:noFill/>
                </a:ln>
                <a:solidFill>
                  <a:schemeClr val="tx1"/>
                </a:solidFill>
                <a:effectLst/>
                <a:latin typeface="Arial" panose="020B0604020202020204" pitchFamily="34" charset="0"/>
              </a:rPr>
              <a:t> Country Training </a:t>
            </a:r>
            <a:r>
              <a:rPr kumimoji="0" lang="pt-BR" altLang="pt-BR" sz="1800" b="0" i="0" u="none" strike="noStrike" cap="none" normalizeH="0" baseline="0" dirty="0" err="1">
                <a:ln>
                  <a:noFill/>
                </a:ln>
                <a:solidFill>
                  <a:schemeClr val="tx1"/>
                </a:solidFill>
                <a:effectLst/>
                <a:latin typeface="Arial" panose="020B0604020202020204" pitchFamily="34" charset="0"/>
              </a:rPr>
              <a:t>Programme</a:t>
            </a:r>
            <a:r>
              <a:rPr kumimoji="0" lang="pt-BR" altLang="pt-BR" sz="1800" b="0" i="0" u="none" strike="noStrike" cap="none" normalizeH="0" baseline="0" dirty="0">
                <a:ln>
                  <a:noFill/>
                </a:ln>
                <a:solidFill>
                  <a:schemeClr val="tx1"/>
                </a:solidFill>
                <a:effectLst/>
                <a:latin typeface="Arial" panose="020B0604020202020204" pitchFamily="34" charset="0"/>
              </a:rPr>
              <a:t>) em parceria com JICA, ABC e IBAMA. Na mesma época é estabelecido um Acordo com a FAO, para iniciar capacitação internacional</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rPr>
              <a:t>2011 - </a:t>
            </a:r>
            <a:r>
              <a:rPr kumimoji="0" lang="pt-BR" altLang="pt-BR" sz="1800" b="0" i="0" u="none" strike="noStrike" cap="none" normalizeH="0" baseline="0" dirty="0" err="1">
                <a:ln>
                  <a:noFill/>
                </a:ln>
                <a:solidFill>
                  <a:schemeClr val="tx1"/>
                </a:solidFill>
                <a:effectLst/>
                <a:latin typeface="Arial" panose="020B0604020202020204" pitchFamily="34" charset="0"/>
              </a:rPr>
              <a:t>Capacitree</a:t>
            </a:r>
            <a:r>
              <a:rPr kumimoji="0" lang="pt-BR" altLang="pt-BR" sz="1800" b="0" i="0" u="none" strike="noStrike" cap="none" normalizeH="0" baseline="0" dirty="0">
                <a:ln>
                  <a:noFill/>
                </a:ln>
                <a:solidFill>
                  <a:schemeClr val="tx1"/>
                </a:solidFill>
                <a:effectLst/>
                <a:latin typeface="Arial" panose="020B0604020202020204" pitchFamily="34" charset="0"/>
              </a:rPr>
              <a:t> intensifica capacitação nacional, com instituições parceiras para definir e alinhar conteúdo. Consolidação de material dos cursos em espanhol e inglês</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rPr>
              <a:t>2012 - Iniciam-se as capacitações em parceria com a OTCA (Organização do Tratado de Cooperação Amazônica) para países da Bacia Amazônica e capacitações em francês aos países africanos</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rPr>
              <a:t>2013 - 2016 - INPE Amazônia se torna referência em Capacitação em Monitoramento de Florestas por satélite </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rPr>
              <a:t>2017 - </a:t>
            </a:r>
            <a:r>
              <a:rPr kumimoji="0" lang="pt-BR" altLang="pt-BR" sz="1800" b="0" i="0" u="none" strike="noStrike" cap="none" normalizeH="0" baseline="0" dirty="0" err="1">
                <a:ln>
                  <a:noFill/>
                </a:ln>
                <a:solidFill>
                  <a:schemeClr val="tx1"/>
                </a:solidFill>
                <a:effectLst/>
                <a:latin typeface="Arial" panose="020B0604020202020204" pitchFamily="34" charset="0"/>
              </a:rPr>
              <a:t>Capacitree</a:t>
            </a:r>
            <a:r>
              <a:rPr kumimoji="0" lang="pt-BR" altLang="pt-BR" sz="1800" b="0" i="0" u="none" strike="noStrike" cap="none" normalizeH="0" baseline="0" dirty="0">
                <a:ln>
                  <a:noFill/>
                </a:ln>
                <a:solidFill>
                  <a:schemeClr val="tx1"/>
                </a:solidFill>
                <a:effectLst/>
                <a:latin typeface="Arial" panose="020B0604020202020204" pitchFamily="34" charset="0"/>
              </a:rPr>
              <a:t> realiza dois cursos no modo online para técnicos da OTCA</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rPr>
              <a:t>2018 - </a:t>
            </a:r>
            <a:r>
              <a:rPr kumimoji="0" lang="pt-BR" altLang="pt-BR" sz="1800" b="0" i="0" u="none" strike="noStrike" cap="none" normalizeH="0" baseline="0" dirty="0" err="1">
                <a:ln>
                  <a:noFill/>
                </a:ln>
                <a:solidFill>
                  <a:schemeClr val="tx1"/>
                </a:solidFill>
                <a:effectLst/>
                <a:latin typeface="Arial" panose="020B0604020202020204" pitchFamily="34" charset="0"/>
              </a:rPr>
              <a:t>Capacitree</a:t>
            </a:r>
            <a:r>
              <a:rPr kumimoji="0" lang="pt-BR" altLang="pt-BR" sz="1800" b="0" i="0" u="none" strike="noStrike" cap="none" normalizeH="0" baseline="0" dirty="0">
                <a:ln>
                  <a:noFill/>
                </a:ln>
                <a:solidFill>
                  <a:schemeClr val="tx1"/>
                </a:solidFill>
                <a:effectLst/>
                <a:latin typeface="Arial" panose="020B0604020202020204" pitchFamily="34" charset="0"/>
              </a:rPr>
              <a:t> atende demandas nacionais de Instituições de Ensino da região amazônica</a:t>
            </a:r>
          </a:p>
        </p:txBody>
      </p:sp>
      <p:sp>
        <p:nvSpPr>
          <p:cNvPr id="8" name="Título 3">
            <a:extLst>
              <a:ext uri="{FF2B5EF4-FFF2-40B4-BE49-F238E27FC236}">
                <a16:creationId xmlns:a16="http://schemas.microsoft.com/office/drawing/2014/main" id="{CC75AEF4-F6A1-4793-BDD1-D7463770B624}"/>
              </a:ext>
            </a:extLst>
          </p:cNvPr>
          <p:cNvSpPr>
            <a:spLocks noGrp="1"/>
          </p:cNvSpPr>
          <p:nvPr>
            <p:ph type="title"/>
          </p:nvPr>
        </p:nvSpPr>
        <p:spPr>
          <a:xfrm>
            <a:off x="353504" y="124902"/>
            <a:ext cx="7542882" cy="1325563"/>
          </a:xfrm>
        </p:spPr>
        <p:txBody>
          <a:bodyPr/>
          <a:lstStyle/>
          <a:p>
            <a:pPr algn="ctr"/>
            <a:r>
              <a:rPr lang="pt-BR" b="1" dirty="0"/>
              <a:t>DIEXC</a:t>
            </a:r>
          </a:p>
        </p:txBody>
      </p:sp>
      <p:sp>
        <p:nvSpPr>
          <p:cNvPr id="7" name="Rectangle 1">
            <a:extLst>
              <a:ext uri="{FF2B5EF4-FFF2-40B4-BE49-F238E27FC236}">
                <a16:creationId xmlns:a16="http://schemas.microsoft.com/office/drawing/2014/main" id="{775784FF-2CEC-485A-85FF-1FDA768568D3}"/>
              </a:ext>
            </a:extLst>
          </p:cNvPr>
          <p:cNvSpPr>
            <a:spLocks noGrp="1" noChangeArrowheads="1"/>
          </p:cNvSpPr>
          <p:nvPr>
            <p:ph sz="half" idx="1"/>
          </p:nvPr>
        </p:nvSpPr>
        <p:spPr bwMode="auto">
          <a:xfrm>
            <a:off x="7777316" y="2106622"/>
            <a:ext cx="427703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70C0"/>
                </a:solidFill>
                <a:effectLst/>
                <a:latin typeface="Arial" panose="020B0604020202020204" pitchFamily="34" charset="0"/>
              </a:rPr>
              <a:t>Ao longo de 12 anos de projeto, o </a:t>
            </a:r>
            <a:r>
              <a:rPr kumimoji="0" lang="pt-BR" altLang="pt-BR" sz="1800" b="0" i="0" u="none" strike="noStrike" cap="none" normalizeH="0" baseline="0" dirty="0" err="1">
                <a:ln>
                  <a:noFill/>
                </a:ln>
                <a:solidFill>
                  <a:srgbClr val="0070C0"/>
                </a:solidFill>
                <a:effectLst/>
                <a:latin typeface="Arial" panose="020B0604020202020204" pitchFamily="34" charset="0"/>
              </a:rPr>
              <a:t>Capacitree</a:t>
            </a:r>
            <a:r>
              <a:rPr kumimoji="0" lang="pt-BR" altLang="pt-BR" sz="1800" b="0" i="0" u="none" strike="noStrike" cap="none" normalizeH="0" baseline="0" dirty="0">
                <a:ln>
                  <a:noFill/>
                </a:ln>
                <a:solidFill>
                  <a:srgbClr val="0070C0"/>
                </a:solidFill>
                <a:effectLst/>
                <a:latin typeface="Arial" panose="020B0604020202020204" pitchFamily="34" charset="0"/>
              </a:rPr>
              <a:t> treinou mais de 800 técnicos de 64 países e também instituições nacionais.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70C0"/>
                </a:solidFill>
                <a:effectLst/>
                <a:latin typeface="Arial" panose="020B0604020202020204" pitchFamily="34" charset="0"/>
              </a:rPr>
              <a:t>Foram 64 cursos ministrados em Português, Inglês, Espanhol </a:t>
            </a:r>
            <a:r>
              <a:rPr lang="pt-BR" altLang="pt-BR" sz="1800" dirty="0">
                <a:solidFill>
                  <a:srgbClr val="0070C0"/>
                </a:solidFill>
                <a:latin typeface="Arial" panose="020B0604020202020204" pitchFamily="34" charset="0"/>
              </a:rPr>
              <a:t>e </a:t>
            </a:r>
            <a:r>
              <a:rPr kumimoji="0" lang="pt-BR" altLang="pt-BR" sz="1800" b="0" i="0" u="none" strike="noStrike" cap="none" normalizeH="0" baseline="0" dirty="0">
                <a:ln>
                  <a:noFill/>
                </a:ln>
                <a:solidFill>
                  <a:srgbClr val="0070C0"/>
                </a:solidFill>
                <a:effectLst/>
                <a:latin typeface="Arial" panose="020B0604020202020204" pitchFamily="34" charset="0"/>
              </a:rPr>
              <a:t>Francês,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70C0"/>
                </a:solidFill>
                <a:effectLst/>
                <a:latin typeface="Arial" panose="020B0604020202020204" pitchFamily="34" charset="0"/>
              </a:rPr>
              <a:t>divulgando e permitindo a disseminação das metodologias utilizadas para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70C0"/>
                </a:solidFill>
                <a:effectLst/>
                <a:latin typeface="Arial" panose="020B0604020202020204" pitchFamily="34" charset="0"/>
              </a:rPr>
              <a:t>os projetos PRODES, DETER e </a:t>
            </a:r>
            <a:r>
              <a:rPr kumimoji="0" lang="pt-BR" altLang="pt-BR" sz="1800" b="0" i="0" u="none" strike="noStrike" cap="none" normalizeH="0" baseline="0" dirty="0" err="1">
                <a:ln>
                  <a:noFill/>
                </a:ln>
                <a:solidFill>
                  <a:srgbClr val="0070C0"/>
                </a:solidFill>
                <a:effectLst/>
                <a:latin typeface="Arial" panose="020B0604020202020204" pitchFamily="34" charset="0"/>
              </a:rPr>
              <a:t>TerraClass</a:t>
            </a:r>
            <a:r>
              <a:rPr kumimoji="0" lang="pt-BR" altLang="pt-BR" sz="1800" b="0" i="0" u="none" strike="noStrike" cap="none" normalizeH="0" baseline="0" dirty="0">
                <a:ln>
                  <a:noFill/>
                </a:ln>
                <a:solidFill>
                  <a:srgbClr val="0070C0"/>
                </a:solidFill>
                <a:effectLst/>
                <a:latin typeface="Arial" panose="020B0604020202020204" pitchFamily="34" charset="0"/>
              </a:rPr>
              <a:t>, consolidados mundialmente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70C0"/>
                </a:solidFill>
                <a:effectLst/>
                <a:latin typeface="Arial" panose="020B0604020202020204" pitchFamily="34" charset="0"/>
              </a:rPr>
              <a:t>como projetos de referência no monitoramento de desmatamento,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70C0"/>
                </a:solidFill>
                <a:effectLst/>
                <a:latin typeface="Arial" panose="020B0604020202020204" pitchFamily="34" charset="0"/>
              </a:rPr>
              <a:t>degradação e uso e cobertura do solo a partir de dados de satélites</a:t>
            </a:r>
            <a:r>
              <a:rPr kumimoji="0" lang="pt-BR" altLang="pt-BR" sz="1800" b="0" i="0" u="none" strike="noStrike" cap="none" normalizeH="0" baseline="0" dirty="0">
                <a:ln>
                  <a:noFill/>
                </a:ln>
                <a:solidFill>
                  <a:srgbClr val="FF0000"/>
                </a:solidFill>
                <a:effectLst/>
                <a:latin typeface="Arial" panose="020B0604020202020204" pitchFamily="34" charset="0"/>
              </a:rPr>
              <a:t>.</a:t>
            </a:r>
          </a:p>
        </p:txBody>
      </p:sp>
      <p:pic>
        <p:nvPicPr>
          <p:cNvPr id="3" name="Picture 2" descr="A picture containing text, indoor, person, working&#10;&#10;Description automatically generated">
            <a:extLst>
              <a:ext uri="{FF2B5EF4-FFF2-40B4-BE49-F238E27FC236}">
                <a16:creationId xmlns:a16="http://schemas.microsoft.com/office/drawing/2014/main" id="{EACAD715-22EE-B04A-B658-C39FF07C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364" y="211787"/>
            <a:ext cx="3175000" cy="1778000"/>
          </a:xfrm>
          <a:prstGeom prst="rect">
            <a:avLst/>
          </a:prstGeom>
        </p:spPr>
      </p:pic>
      <p:pic>
        <p:nvPicPr>
          <p:cNvPr id="6" name="Picture 5" descr="Logo, company name&#10;&#10;Description automatically generated">
            <a:extLst>
              <a:ext uri="{FF2B5EF4-FFF2-40B4-BE49-F238E27FC236}">
                <a16:creationId xmlns:a16="http://schemas.microsoft.com/office/drawing/2014/main" id="{20F26DF4-197E-AF4B-A565-A17B0EBB8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498" y="708607"/>
            <a:ext cx="2214511" cy="606715"/>
          </a:xfrm>
          <a:prstGeom prst="rect">
            <a:avLst/>
          </a:prstGeom>
        </p:spPr>
      </p:pic>
    </p:spTree>
    <p:extLst>
      <p:ext uri="{BB962C8B-B14F-4D97-AF65-F5344CB8AC3E}">
        <p14:creationId xmlns:p14="http://schemas.microsoft.com/office/powerpoint/2010/main" val="275830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ED02F87-D9E9-4227-899C-F77718B517CE}"/>
              </a:ext>
            </a:extLst>
          </p:cNvPr>
          <p:cNvSpPr>
            <a:spLocks noGrp="1" noChangeArrowheads="1"/>
          </p:cNvSpPr>
          <p:nvPr>
            <p:ph sz="half" idx="1"/>
          </p:nvPr>
        </p:nvSpPr>
        <p:spPr bwMode="auto">
          <a:xfrm>
            <a:off x="257182" y="1877598"/>
            <a:ext cx="80289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1993 - 1º Encontro dos Profissionais de Secretariado do INPE (ENSINPE).</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1995 - 1ª. Comissão Permanente dos Profissionais de Secretariado do INPE (CPSI) (RE/DIR-515 e DE/DIR-805).  </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1996 - Implementação do Supletivo de 1o e 2o Graus para funcionários do INPE.  </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2008 - 1ª. Participação na Pesquisa de Cultura Organizacional da Guia Você S/A – Exame (150 melhores empresas para você trabalhar).  </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2010/2011 - 1ª.  Turma FGV </a:t>
            </a:r>
            <a:r>
              <a:rPr kumimoji="0" lang="pt-BR" altLang="pt-BR"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in </a:t>
            </a:r>
            <a:r>
              <a:rPr kumimoji="0" lang="pt-BR" altLang="pt-BR" sz="18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Company</a:t>
            </a: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"Pós-graduação em Gestão Estratégica da C&amp;T em Institutos Públicos de Pesquisa".</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2010/2011 -  1º Mapeamento de Competências Gerais, Específicas e Técnicas do  INPE.</a:t>
            </a:r>
          </a:p>
          <a:p>
            <a:pPr eaLnBrk="0" fontAlgn="base" hangingPunct="0">
              <a:lnSpc>
                <a:spcPct val="100000"/>
              </a:lnSpc>
              <a:spcBef>
                <a:spcPct val="0"/>
              </a:spcBef>
              <a:spcAft>
                <a:spcPct val="0"/>
              </a:spcAft>
            </a:pPr>
            <a:r>
              <a:rPr lang="pt-BR" altLang="pt-BR" sz="1800" dirty="0">
                <a:latin typeface="Arial" panose="020B0604020202020204" pitchFamily="34" charset="0"/>
                <a:cs typeface="Arial" panose="020B0604020202020204" pitchFamily="34" charset="0"/>
              </a:rPr>
              <a:t>2013 - 1º  Evento no INPE alusivo ao Dia das Mulheres.  </a:t>
            </a: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2017 - Plano de Capacitação para Implantação do SEI a toda força de trabalho do INPE.</a:t>
            </a:r>
            <a:endParaRPr lang="pt-BR" altLang="pt-BR" sz="1800"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2018 - 1ª.  Turma do Programa de Preparação para a Aposentadoria (PPA) INPE. </a:t>
            </a:r>
          </a:p>
        </p:txBody>
      </p:sp>
      <p:sp>
        <p:nvSpPr>
          <p:cNvPr id="8" name="Título 3">
            <a:extLst>
              <a:ext uri="{FF2B5EF4-FFF2-40B4-BE49-F238E27FC236}">
                <a16:creationId xmlns:a16="http://schemas.microsoft.com/office/drawing/2014/main" id="{56901FC0-74F9-45AC-8380-C5C85EAB7BC7}"/>
              </a:ext>
            </a:extLst>
          </p:cNvPr>
          <p:cNvSpPr>
            <a:spLocks noGrp="1"/>
          </p:cNvSpPr>
          <p:nvPr>
            <p:ph type="title"/>
          </p:nvPr>
        </p:nvSpPr>
        <p:spPr>
          <a:xfrm>
            <a:off x="758825" y="293688"/>
            <a:ext cx="6861175" cy="1325562"/>
          </a:xfrm>
        </p:spPr>
        <p:txBody>
          <a:bodyPr/>
          <a:lstStyle/>
          <a:p>
            <a:pPr algn="ctr"/>
            <a:r>
              <a:rPr lang="pt-BR" b="1" dirty="0"/>
              <a:t>DIEXC - Eventos</a:t>
            </a:r>
          </a:p>
        </p:txBody>
      </p:sp>
      <p:pic>
        <p:nvPicPr>
          <p:cNvPr id="4" name="Picture 4">
            <a:extLst>
              <a:ext uri="{FF2B5EF4-FFF2-40B4-BE49-F238E27FC236}">
                <a16:creationId xmlns:a16="http://schemas.microsoft.com/office/drawing/2014/main" id="{FD73D131-E8E0-0548-90A9-D304D4E740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2110" y="3934746"/>
            <a:ext cx="2802167" cy="18582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D7BA67-026E-C942-9902-BC54E3AF5508}"/>
              </a:ext>
            </a:extLst>
          </p:cNvPr>
          <p:cNvSpPr txBox="1"/>
          <p:nvPr/>
        </p:nvSpPr>
        <p:spPr>
          <a:xfrm>
            <a:off x="9550605" y="5722046"/>
            <a:ext cx="1710813" cy="369332"/>
          </a:xfrm>
          <a:prstGeom prst="rect">
            <a:avLst/>
          </a:prstGeom>
          <a:noFill/>
        </p:spPr>
        <p:txBody>
          <a:bodyPr wrap="square" rtlCol="0">
            <a:spAutoFit/>
          </a:bodyPr>
          <a:lstStyle/>
          <a:p>
            <a:r>
              <a:rPr lang="x-none" dirty="0"/>
              <a:t>II Ensinpe</a:t>
            </a:r>
          </a:p>
        </p:txBody>
      </p:sp>
      <p:pic>
        <p:nvPicPr>
          <p:cNvPr id="6" name="Picture 3">
            <a:extLst>
              <a:ext uri="{FF2B5EF4-FFF2-40B4-BE49-F238E27FC236}">
                <a16:creationId xmlns:a16="http://schemas.microsoft.com/office/drawing/2014/main" id="{D2DCF323-FD3E-4C44-9BB7-F276B816EE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7929" y="1224116"/>
            <a:ext cx="3490530" cy="2341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1FD4A7-2CE3-184D-87A6-3873425DB4D0}"/>
              </a:ext>
            </a:extLst>
          </p:cNvPr>
          <p:cNvSpPr txBox="1"/>
          <p:nvPr/>
        </p:nvSpPr>
        <p:spPr>
          <a:xfrm>
            <a:off x="9742334" y="3529916"/>
            <a:ext cx="1710813" cy="369332"/>
          </a:xfrm>
          <a:prstGeom prst="rect">
            <a:avLst/>
          </a:prstGeom>
          <a:noFill/>
        </p:spPr>
        <p:txBody>
          <a:bodyPr wrap="square" rtlCol="0">
            <a:spAutoFit/>
          </a:bodyPr>
          <a:lstStyle/>
          <a:p>
            <a:r>
              <a:rPr lang="x-none" dirty="0"/>
              <a:t>Ensinpe</a:t>
            </a:r>
          </a:p>
        </p:txBody>
      </p:sp>
    </p:spTree>
    <p:extLst>
      <p:ext uri="{BB962C8B-B14F-4D97-AF65-F5344CB8AC3E}">
        <p14:creationId xmlns:p14="http://schemas.microsoft.com/office/powerpoint/2010/main" val="141023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D562C70-92A0-465C-8EEE-1573032C3D25}"/>
              </a:ext>
            </a:extLst>
          </p:cNvPr>
          <p:cNvSpPr>
            <a:spLocks noGrp="1" noChangeArrowheads="1"/>
          </p:cNvSpPr>
          <p:nvPr>
            <p:ph sz="half" idx="1"/>
          </p:nvPr>
        </p:nvSpPr>
        <p:spPr bwMode="auto">
          <a:xfrm>
            <a:off x="83574" y="1227401"/>
            <a:ext cx="826401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dirty="0">
                <a:ln>
                  <a:noFill/>
                </a:ln>
                <a:solidFill>
                  <a:schemeClr val="tx1"/>
                </a:solidFill>
                <a:effectLst/>
                <a:latin typeface="Arial" panose="020B0604020202020204" pitchFamily="34" charset="0"/>
              </a:rPr>
              <a:t>1971 - O INPE a realiza no Brasil a 17ª Reunião do Comitê de Pesquisa Espacial (COSPAR).</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1977 - Realizado o primeiro Seminário de Atividades Espaciais (SAE), no Rio de Janeiro, que discute a proposta de desenvolvimento de um satélite brasileiro.</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1978 - É realizada a primeira edição do Simpósio Brasileiro de Sensoriamento Remoto (SBSR), que se firmou como o maior evento nacional na área.</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1985 - O INPE oferece o 1º Curso Internacional de Sensoriamento Remoto.</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1992 - Inauguração do Centro de Visitantes e Realizada a Rio-92, grande conferência mundial sobre o meio ambiente.</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1993 - Inaugurada no Centro de Visitantes a Sala da Situação da Terra, do Projeto </a:t>
            </a:r>
            <a:r>
              <a:rPr kumimoji="0" lang="pt-BR" altLang="pt-BR" sz="1100" b="0" i="0" u="none" strike="noStrike" cap="none" normalizeH="0" baseline="0" dirty="0" err="1">
                <a:ln>
                  <a:noFill/>
                </a:ln>
                <a:solidFill>
                  <a:schemeClr val="tx1"/>
                </a:solidFill>
                <a:effectLst/>
                <a:latin typeface="Arial" panose="020B0604020202020204" pitchFamily="34" charset="0"/>
              </a:rPr>
              <a:t>GeoEsfera</a:t>
            </a:r>
            <a:r>
              <a:rPr kumimoji="0" lang="pt-BR" altLang="pt-BR" sz="1100" b="0" i="0" u="none" strike="noStrike" cap="none" normalizeH="0" baseline="0" dirty="0">
                <a:ln>
                  <a:noFill/>
                </a:ln>
                <a:solidFill>
                  <a:schemeClr val="tx1"/>
                </a:solidFill>
                <a:effectLst/>
                <a:latin typeface="Arial" panose="020B0604020202020204" pitchFamily="34" charset="0"/>
              </a:rPr>
              <a:t>.</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1997 - Projeto </a:t>
            </a:r>
            <a:r>
              <a:rPr kumimoji="0" lang="pt-BR" altLang="pt-BR" sz="1100" b="0" i="0" u="none" strike="noStrike" cap="none" normalizeH="0" baseline="0" dirty="0" err="1">
                <a:ln>
                  <a:noFill/>
                </a:ln>
                <a:solidFill>
                  <a:schemeClr val="tx1"/>
                </a:solidFill>
                <a:effectLst/>
                <a:latin typeface="Arial" panose="020B0604020202020204" pitchFamily="34" charset="0"/>
              </a:rPr>
              <a:t>EducaSere</a:t>
            </a:r>
            <a:r>
              <a:rPr kumimoji="0" lang="pt-BR" altLang="pt-BR" sz="1100" b="0" i="0" u="none" strike="noStrike" cap="none" normalizeH="0" baseline="0" dirty="0">
                <a:ln>
                  <a:noFill/>
                </a:ln>
                <a:solidFill>
                  <a:schemeClr val="tx1"/>
                </a:solidFill>
                <a:effectLst/>
                <a:latin typeface="Arial" panose="020B0604020202020204" pitchFamily="34" charset="0"/>
              </a:rPr>
              <a:t>, com o objetivo de difundir uso de dados de sensoriamento remoto como recurso didático,</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1998 - Primeira edição do Curso "Introdução à Astronomia e Astrofísica"</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2000 - Sob coordenação do INPE é realizado no Brasil o 51º Congresso Internacional de Astronáutica, promovido anualmente pela </a:t>
            </a:r>
            <a:r>
              <a:rPr kumimoji="0" lang="pt-BR" altLang="pt-BR" sz="1100" b="0" i="0" u="none" strike="noStrike" cap="none" normalizeH="0" baseline="0" dirty="0" err="1">
                <a:ln>
                  <a:noFill/>
                </a:ln>
                <a:solidFill>
                  <a:schemeClr val="tx1"/>
                </a:solidFill>
                <a:effectLst/>
                <a:latin typeface="Arial" panose="020B0604020202020204" pitchFamily="34" charset="0"/>
              </a:rPr>
              <a:t>International</a:t>
            </a:r>
            <a:r>
              <a:rPr kumimoji="0" lang="pt-BR" altLang="pt-BR" sz="1100" b="0" i="0" u="none" strike="noStrike" cap="none" normalizeH="0" baseline="0" dirty="0">
                <a:ln>
                  <a:noFill/>
                </a:ln>
                <a:solidFill>
                  <a:schemeClr val="tx1"/>
                </a:solidFill>
                <a:effectLst/>
                <a:latin typeface="Arial" panose="020B0604020202020204" pitchFamily="34" charset="0"/>
              </a:rPr>
              <a:t> </a:t>
            </a:r>
            <a:r>
              <a:rPr kumimoji="0" lang="pt-BR" altLang="pt-BR" sz="1100" b="0" i="0" u="none" strike="noStrike" cap="none" normalizeH="0" baseline="0" dirty="0" err="1">
                <a:ln>
                  <a:noFill/>
                </a:ln>
                <a:solidFill>
                  <a:schemeClr val="tx1"/>
                </a:solidFill>
                <a:effectLst/>
                <a:latin typeface="Arial" panose="020B0604020202020204" pitchFamily="34" charset="0"/>
              </a:rPr>
              <a:t>Astronautical</a:t>
            </a:r>
            <a:r>
              <a:rPr kumimoji="0" lang="pt-BR" altLang="pt-BR" sz="1100" b="0" i="0" u="none" strike="noStrike" cap="none" normalizeH="0" baseline="0" dirty="0">
                <a:ln>
                  <a:noFill/>
                </a:ln>
                <a:solidFill>
                  <a:schemeClr val="tx1"/>
                </a:solidFill>
                <a:effectLst/>
                <a:latin typeface="Arial" panose="020B0604020202020204" pitchFamily="34" charset="0"/>
              </a:rPr>
              <a:t> Federation (IAF).</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2003 - Inauguração do </a:t>
            </a:r>
            <a:r>
              <a:rPr kumimoji="0" lang="pt-BR" altLang="pt-BR" sz="1100" b="0" i="0" u="none" strike="noStrike" cap="none" normalizeH="0" baseline="0" dirty="0" err="1">
                <a:ln>
                  <a:noFill/>
                </a:ln>
                <a:solidFill>
                  <a:schemeClr val="tx1"/>
                </a:solidFill>
                <a:effectLst/>
                <a:latin typeface="Arial" panose="020B0604020202020204" pitchFamily="34" charset="0"/>
              </a:rPr>
              <a:t>Miniobservatório</a:t>
            </a:r>
            <a:r>
              <a:rPr kumimoji="0" lang="pt-BR" altLang="pt-BR" sz="1100" b="0" i="0" u="none" strike="noStrike" cap="none" normalizeH="0" baseline="0" dirty="0">
                <a:ln>
                  <a:noFill/>
                </a:ln>
                <a:solidFill>
                  <a:schemeClr val="tx1"/>
                </a:solidFill>
                <a:effectLst/>
                <a:latin typeface="Arial" panose="020B0604020202020204" pitchFamily="34" charset="0"/>
              </a:rPr>
              <a:t> Astronômico, para fins didáticos.</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2004 - Primeira visita presencial noturna regular de estudantes ao </a:t>
            </a:r>
            <a:r>
              <a:rPr kumimoji="0" lang="pt-BR" altLang="pt-BR" sz="1100" b="0" i="0" u="none" strike="noStrike" cap="none" normalizeH="0" baseline="0" dirty="0" err="1">
                <a:ln>
                  <a:noFill/>
                </a:ln>
                <a:solidFill>
                  <a:schemeClr val="tx1"/>
                </a:solidFill>
                <a:effectLst/>
                <a:latin typeface="Arial" panose="020B0604020202020204" pitchFamily="34" charset="0"/>
              </a:rPr>
              <a:t>Miniobservatório</a:t>
            </a:r>
            <a:r>
              <a:rPr kumimoji="0" lang="pt-BR" altLang="pt-BR" sz="1100" b="0" i="0" u="none" strike="noStrike" cap="none" normalizeH="0" baseline="0" dirty="0">
                <a:ln>
                  <a:noFill/>
                </a:ln>
                <a:solidFill>
                  <a:schemeClr val="tx1"/>
                </a:solidFill>
                <a:effectLst/>
                <a:latin typeface="Arial" panose="020B0604020202020204" pitchFamily="34" charset="0"/>
              </a:rPr>
              <a:t> Astronômico. - INPE participa da primeira Semana Nacional de C&amp;T.</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2005 - Realizada a primeira edição do Curso de Inverno de Introdução às Tecnologias Espaciais.</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2007 - Atingida a marca de mais de mil visitantes recepcionados e mais de mil estudantes atendidos pelo programa de observações remotas do </a:t>
            </a:r>
            <a:r>
              <a:rPr kumimoji="0" lang="pt-BR" altLang="pt-BR" sz="1100" b="0" i="0" u="none" strike="noStrike" cap="none" normalizeH="0" baseline="0" dirty="0" err="1">
                <a:ln>
                  <a:noFill/>
                </a:ln>
                <a:solidFill>
                  <a:schemeClr val="tx1"/>
                </a:solidFill>
                <a:effectLst/>
                <a:latin typeface="Arial" panose="020B0604020202020204" pitchFamily="34" charset="0"/>
              </a:rPr>
              <a:t>Miniobservatório</a:t>
            </a:r>
            <a:r>
              <a:rPr kumimoji="0" lang="pt-BR" altLang="pt-BR" sz="1100" b="0" i="0" u="none" strike="noStrike" cap="none" normalizeH="0" baseline="0" dirty="0">
                <a:ln>
                  <a:noFill/>
                </a:ln>
                <a:solidFill>
                  <a:schemeClr val="tx1"/>
                </a:solidFill>
                <a:effectLst/>
                <a:latin typeface="Arial" panose="020B0604020202020204" pitchFamily="34" charset="0"/>
              </a:rPr>
              <a:t> Astronômico.</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2009 - Primeira visita presencial diurna regular de estudantes ao </a:t>
            </a:r>
            <a:r>
              <a:rPr kumimoji="0" lang="pt-BR" altLang="pt-BR" sz="1100" b="0" i="0" u="none" strike="noStrike" cap="none" normalizeH="0" baseline="0" dirty="0" err="1">
                <a:ln>
                  <a:noFill/>
                </a:ln>
                <a:solidFill>
                  <a:schemeClr val="tx1"/>
                </a:solidFill>
                <a:effectLst/>
                <a:latin typeface="Arial" panose="020B0604020202020204" pitchFamily="34" charset="0"/>
              </a:rPr>
              <a:t>Miniobservatório</a:t>
            </a:r>
            <a:r>
              <a:rPr kumimoji="0" lang="pt-BR" altLang="pt-BR" sz="1100" b="0" i="0" u="none" strike="noStrike" cap="none" normalizeH="0" baseline="0" dirty="0">
                <a:ln>
                  <a:noFill/>
                </a:ln>
                <a:solidFill>
                  <a:schemeClr val="tx1"/>
                </a:solidFill>
                <a:effectLst/>
                <a:latin typeface="Arial" panose="020B0604020202020204" pitchFamily="34" charset="0"/>
              </a:rPr>
              <a:t> Astronômico para observação do Sol.</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2010 - Mais de 2 mil estudantes atendidos pelo seu programa de observações remotas e mais de 3 mil visitantes recepcionados no </a:t>
            </a:r>
            <a:r>
              <a:rPr kumimoji="0" lang="pt-BR" altLang="pt-BR" sz="1100" b="0" i="0" u="none" strike="noStrike" cap="none" normalizeH="0" baseline="0" dirty="0" err="1">
                <a:ln>
                  <a:noFill/>
                </a:ln>
                <a:solidFill>
                  <a:schemeClr val="tx1"/>
                </a:solidFill>
                <a:effectLst/>
                <a:latin typeface="Arial" panose="020B0604020202020204" pitchFamily="34" charset="0"/>
              </a:rPr>
              <a:t>Miniobservatório</a:t>
            </a:r>
            <a:r>
              <a:rPr kumimoji="0" lang="pt-BR" altLang="pt-BR" sz="1100" b="0" i="0" u="none" strike="noStrike" cap="none" normalizeH="0" baseline="0" dirty="0">
                <a:ln>
                  <a:noFill/>
                </a:ln>
                <a:solidFill>
                  <a:schemeClr val="tx1"/>
                </a:solidFill>
                <a:effectLst/>
                <a:latin typeface="Arial" panose="020B0604020202020204" pitchFamily="34" charset="0"/>
              </a:rPr>
              <a:t> Astronômico. - Como presidente do </a:t>
            </a:r>
            <a:r>
              <a:rPr kumimoji="0" lang="pt-BR" altLang="pt-BR" sz="1100" b="0" i="0" u="none" strike="noStrike" cap="none" normalizeH="0" baseline="0" dirty="0" err="1">
                <a:ln>
                  <a:noFill/>
                </a:ln>
                <a:solidFill>
                  <a:schemeClr val="tx1"/>
                </a:solidFill>
                <a:effectLst/>
                <a:latin typeface="Arial" panose="020B0604020202020204" pitchFamily="34" charset="0"/>
              </a:rPr>
              <a:t>C</a:t>
            </a:r>
            <a:r>
              <a:rPr kumimoji="0" lang="pt-BR" altLang="pt-BR" sz="1100" b="0" i="1" u="none" strike="noStrike" cap="none" normalizeH="0" baseline="0" dirty="0" err="1">
                <a:ln>
                  <a:noFill/>
                </a:ln>
                <a:solidFill>
                  <a:schemeClr val="tx1"/>
                </a:solidFill>
                <a:effectLst/>
                <a:latin typeface="Arial" panose="020B0604020202020204" pitchFamily="34" charset="0"/>
              </a:rPr>
              <a:t>ommittee</a:t>
            </a:r>
            <a:r>
              <a:rPr kumimoji="0" lang="pt-BR" altLang="pt-BR" sz="1100" b="0" i="1" u="none" strike="noStrike" cap="none" normalizeH="0" baseline="0" dirty="0">
                <a:ln>
                  <a:noFill/>
                </a:ln>
                <a:solidFill>
                  <a:schemeClr val="tx1"/>
                </a:solidFill>
                <a:effectLst/>
                <a:latin typeface="Arial" panose="020B0604020202020204" pitchFamily="34" charset="0"/>
              </a:rPr>
              <a:t> </a:t>
            </a:r>
            <a:r>
              <a:rPr kumimoji="0" lang="pt-BR" altLang="pt-BR" sz="1100" b="0" i="1" u="none" strike="noStrike" cap="none" normalizeH="0" baseline="0" dirty="0" err="1">
                <a:ln>
                  <a:noFill/>
                </a:ln>
                <a:solidFill>
                  <a:schemeClr val="tx1"/>
                </a:solidFill>
                <a:effectLst/>
                <a:latin typeface="Arial" panose="020B0604020202020204" pitchFamily="34" charset="0"/>
              </a:rPr>
              <a:t>on</a:t>
            </a:r>
            <a:r>
              <a:rPr kumimoji="0" lang="pt-BR" altLang="pt-BR" sz="1100" b="0" i="1" u="none" strike="noStrike" cap="none" normalizeH="0" baseline="0" dirty="0">
                <a:ln>
                  <a:noFill/>
                </a:ln>
                <a:solidFill>
                  <a:schemeClr val="tx1"/>
                </a:solidFill>
                <a:effectLst/>
                <a:latin typeface="Arial" panose="020B0604020202020204" pitchFamily="34" charset="0"/>
              </a:rPr>
              <a:t> Earth </a:t>
            </a:r>
            <a:r>
              <a:rPr kumimoji="0" lang="pt-BR" altLang="pt-BR" sz="1100" b="0" i="1" u="none" strike="noStrike" cap="none" normalizeH="0" baseline="0" dirty="0" err="1">
                <a:ln>
                  <a:noFill/>
                </a:ln>
                <a:solidFill>
                  <a:schemeClr val="tx1"/>
                </a:solidFill>
                <a:effectLst/>
                <a:latin typeface="Arial" panose="020B0604020202020204" pitchFamily="34" charset="0"/>
              </a:rPr>
              <a:t>Observation</a:t>
            </a:r>
            <a:r>
              <a:rPr kumimoji="0" lang="pt-BR" altLang="pt-BR" sz="1100" b="0" i="1" u="none" strike="noStrike" cap="none" normalizeH="0" baseline="0" dirty="0">
                <a:ln>
                  <a:noFill/>
                </a:ln>
                <a:solidFill>
                  <a:schemeClr val="tx1"/>
                </a:solidFill>
                <a:effectLst/>
                <a:latin typeface="Arial" panose="020B0604020202020204" pitchFamily="34" charset="0"/>
              </a:rPr>
              <a:t> </a:t>
            </a:r>
            <a:r>
              <a:rPr kumimoji="0" lang="pt-BR" altLang="pt-BR" sz="1100" b="0" i="1" u="none" strike="noStrike" cap="none" normalizeH="0" baseline="0" dirty="0" err="1">
                <a:ln>
                  <a:noFill/>
                </a:ln>
                <a:solidFill>
                  <a:schemeClr val="tx1"/>
                </a:solidFill>
                <a:effectLst/>
                <a:latin typeface="Arial" panose="020B0604020202020204" pitchFamily="34" charset="0"/>
              </a:rPr>
              <a:t>Satellites</a:t>
            </a:r>
            <a:r>
              <a:rPr kumimoji="0" lang="pt-BR" altLang="pt-BR" sz="1100" b="0" i="1" u="none" strike="noStrike" cap="none" normalizeH="0" baseline="0" dirty="0">
                <a:ln>
                  <a:noFill/>
                </a:ln>
                <a:solidFill>
                  <a:schemeClr val="tx1"/>
                </a:solidFill>
                <a:effectLst/>
                <a:latin typeface="Arial" panose="020B0604020202020204" pitchFamily="34" charset="0"/>
              </a:rPr>
              <a:t> </a:t>
            </a:r>
            <a:r>
              <a:rPr kumimoji="0" lang="pt-BR" altLang="pt-BR" sz="1100" b="0" i="0" u="none" strike="noStrike" cap="none" normalizeH="0" baseline="0" dirty="0">
                <a:ln>
                  <a:noFill/>
                </a:ln>
                <a:solidFill>
                  <a:schemeClr val="tx1"/>
                </a:solidFill>
                <a:effectLst/>
                <a:latin typeface="Arial" panose="020B0604020202020204" pitchFamily="34" charset="0"/>
              </a:rPr>
              <a:t>(CEOS), o INPE realiza a sua reunião Plenária no Rio de Janeiro. - Projeto de Capacitação em Monitoramento de Florestas por Satélite (</a:t>
            </a:r>
            <a:r>
              <a:rPr kumimoji="0" lang="pt-BR" altLang="pt-BR" sz="1100" b="0" i="0" u="none" strike="noStrike" cap="none" normalizeH="0" baseline="0" dirty="0" err="1">
                <a:ln>
                  <a:noFill/>
                </a:ln>
                <a:solidFill>
                  <a:schemeClr val="tx1"/>
                </a:solidFill>
                <a:effectLst/>
                <a:latin typeface="Arial" panose="020B0604020202020204" pitchFamily="34" charset="0"/>
              </a:rPr>
              <a:t>Capacitree</a:t>
            </a:r>
            <a:r>
              <a:rPr kumimoji="0" lang="pt-BR" altLang="pt-BR" sz="1100" b="0" i="0" u="none" strike="noStrike" cap="none" normalizeH="0" baseline="0" dirty="0">
                <a:ln>
                  <a:noFill/>
                </a:ln>
                <a:solidFill>
                  <a:schemeClr val="tx1"/>
                </a:solidFill>
                <a:effectLst/>
                <a:latin typeface="Arial" panose="020B0604020202020204" pitchFamily="34" charset="0"/>
              </a:rPr>
              <a:t>) disponibiliza cursos nacionais e internacionais sobre Monitoramento de Florestas, baseados na experiência do INPE desde 1988.</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2011 - Organização da primeira Conferência Internacional de Eletricidade Atmosférica (ICAE) realizada no Hemisfério Sul.</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2012 - INPE organiza a X Plenária do </a:t>
            </a:r>
            <a:r>
              <a:rPr kumimoji="0" lang="pt-BR" altLang="pt-BR" sz="1100" b="0" i="1" u="none" strike="noStrike" cap="none" normalizeH="0" baseline="0" dirty="0" err="1">
                <a:ln>
                  <a:noFill/>
                </a:ln>
                <a:solidFill>
                  <a:schemeClr val="tx1"/>
                </a:solidFill>
                <a:effectLst/>
                <a:latin typeface="Arial" panose="020B0604020202020204" pitchFamily="34" charset="0"/>
              </a:rPr>
              <a:t>Group</a:t>
            </a:r>
            <a:r>
              <a:rPr kumimoji="0" lang="pt-BR" altLang="pt-BR" sz="1100" b="0" i="1" u="none" strike="noStrike" cap="none" normalizeH="0" baseline="0" dirty="0">
                <a:ln>
                  <a:noFill/>
                </a:ln>
                <a:solidFill>
                  <a:schemeClr val="tx1"/>
                </a:solidFill>
                <a:effectLst/>
                <a:latin typeface="Arial" panose="020B0604020202020204" pitchFamily="34" charset="0"/>
              </a:rPr>
              <a:t> </a:t>
            </a:r>
            <a:r>
              <a:rPr kumimoji="0" lang="pt-BR" altLang="pt-BR" sz="1100" b="0" i="1" u="none" strike="noStrike" cap="none" normalizeH="0" baseline="0" dirty="0" err="1">
                <a:ln>
                  <a:noFill/>
                </a:ln>
                <a:solidFill>
                  <a:schemeClr val="tx1"/>
                </a:solidFill>
                <a:effectLst/>
                <a:latin typeface="Arial" panose="020B0604020202020204" pitchFamily="34" charset="0"/>
              </a:rPr>
              <a:t>on</a:t>
            </a:r>
            <a:r>
              <a:rPr kumimoji="0" lang="pt-BR" altLang="pt-BR" sz="1100" b="0" i="1" u="none" strike="noStrike" cap="none" normalizeH="0" baseline="0" dirty="0">
                <a:ln>
                  <a:noFill/>
                </a:ln>
                <a:solidFill>
                  <a:schemeClr val="tx1"/>
                </a:solidFill>
                <a:effectLst/>
                <a:latin typeface="Arial" panose="020B0604020202020204" pitchFamily="34" charset="0"/>
              </a:rPr>
              <a:t> Earth </a:t>
            </a:r>
            <a:r>
              <a:rPr kumimoji="0" lang="pt-BR" altLang="pt-BR" sz="1100" b="0" i="1" u="none" strike="noStrike" cap="none" normalizeH="0" baseline="0" dirty="0" err="1">
                <a:ln>
                  <a:noFill/>
                </a:ln>
                <a:solidFill>
                  <a:schemeClr val="tx1"/>
                </a:solidFill>
                <a:effectLst/>
                <a:latin typeface="Arial" panose="020B0604020202020204" pitchFamily="34" charset="0"/>
              </a:rPr>
              <a:t>Observations</a:t>
            </a:r>
            <a:r>
              <a:rPr kumimoji="0" lang="pt-BR" altLang="pt-BR" sz="1100" b="0" i="1" u="none" strike="noStrike" cap="none" normalizeH="0" baseline="0" dirty="0">
                <a:ln>
                  <a:noFill/>
                </a:ln>
                <a:solidFill>
                  <a:schemeClr val="tx1"/>
                </a:solidFill>
                <a:effectLst/>
                <a:latin typeface="Arial" panose="020B0604020202020204" pitchFamily="34" charset="0"/>
              </a:rPr>
              <a:t> </a:t>
            </a:r>
            <a:r>
              <a:rPr kumimoji="0" lang="pt-BR" altLang="pt-BR" sz="1100" b="0" i="0" u="none" strike="noStrike" cap="none" normalizeH="0" baseline="0" dirty="0">
                <a:ln>
                  <a:noFill/>
                </a:ln>
                <a:solidFill>
                  <a:schemeClr val="tx1"/>
                </a:solidFill>
                <a:effectLst/>
                <a:latin typeface="Arial" panose="020B0604020202020204" pitchFamily="34" charset="0"/>
              </a:rPr>
              <a:t>(GEO), a primeira a ser realizada no Brasil.</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2018 - Alunos de Pós-Graduação do INPE realizam a primeira edição do </a:t>
            </a:r>
            <a:r>
              <a:rPr kumimoji="0" lang="pt-BR" altLang="pt-BR" sz="1100" b="0" i="0" u="none" strike="noStrike" cap="none" normalizeH="0" baseline="0" dirty="0" err="1">
                <a:ln>
                  <a:noFill/>
                </a:ln>
                <a:solidFill>
                  <a:schemeClr val="tx1"/>
                </a:solidFill>
                <a:effectLst/>
                <a:latin typeface="Arial" panose="020B0604020202020204" pitchFamily="34" charset="0"/>
              </a:rPr>
              <a:t>CubeDesign</a:t>
            </a:r>
            <a:r>
              <a:rPr kumimoji="0" lang="pt-BR" altLang="pt-BR" sz="1100" b="0" i="0" u="none" strike="noStrike" cap="none" normalizeH="0" baseline="0" dirty="0">
                <a:ln>
                  <a:noFill/>
                </a:ln>
                <a:solidFill>
                  <a:schemeClr val="tx1"/>
                </a:solidFill>
                <a:effectLst/>
                <a:latin typeface="Arial" panose="020B0604020202020204" pitchFamily="34" charset="0"/>
              </a:rPr>
              <a:t>, primeira competição nacional de desenvolvimento de pequenos satélites. - Estabelecido o Projeto Cartografia Cidadã.</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2019 - Participação do INPE como expositor no Science </a:t>
            </a:r>
            <a:r>
              <a:rPr kumimoji="0" lang="pt-BR" altLang="pt-BR" sz="1100" b="0" i="0" u="none" strike="noStrike" cap="none" normalizeH="0" baseline="0" dirty="0" err="1">
                <a:ln>
                  <a:noFill/>
                </a:ln>
                <a:solidFill>
                  <a:schemeClr val="tx1"/>
                </a:solidFill>
                <a:effectLst/>
                <a:latin typeface="Arial" panose="020B0604020202020204" pitchFamily="34" charset="0"/>
              </a:rPr>
              <a:t>Days</a:t>
            </a:r>
            <a:r>
              <a:rPr kumimoji="0" lang="pt-BR" altLang="pt-BR" sz="1100" b="0" i="0" u="none" strike="noStrike" cap="none" normalizeH="0" baseline="0" dirty="0">
                <a:ln>
                  <a:noFill/>
                </a:ln>
                <a:solidFill>
                  <a:schemeClr val="tx1"/>
                </a:solidFill>
                <a:effectLst/>
                <a:latin typeface="Arial" panose="020B0604020202020204" pitchFamily="34" charset="0"/>
              </a:rPr>
              <a:t>. - INPE recebe alunos do ensino médio para o curso "SPACE - Sábados de introdução à Pesquisa para Adolescentes em Ciências Espaciais" e realiza a primeira edição da "Miniescola de Física Espacial".</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2020 - Início do Programa Ciência </a:t>
            </a:r>
            <a:r>
              <a:rPr kumimoji="0" lang="pt-BR" altLang="pt-BR" sz="1100" b="0" i="0" u="none" strike="noStrike" cap="none" normalizeH="0" baseline="0" dirty="0" err="1">
                <a:ln>
                  <a:noFill/>
                </a:ln>
                <a:solidFill>
                  <a:schemeClr val="tx1"/>
                </a:solidFill>
                <a:effectLst/>
                <a:latin typeface="Arial" panose="020B0604020202020204" pitchFamily="34" charset="0"/>
              </a:rPr>
              <a:t>Tranformando</a:t>
            </a:r>
            <a:r>
              <a:rPr kumimoji="0" lang="pt-BR" altLang="pt-BR" sz="1100" b="0" i="0" u="none" strike="noStrike" cap="none" normalizeH="0" baseline="0" dirty="0">
                <a:ln>
                  <a:noFill/>
                </a:ln>
                <a:solidFill>
                  <a:schemeClr val="tx1"/>
                </a:solidFill>
                <a:effectLst/>
                <a:latin typeface="Arial" panose="020B0604020202020204" pitchFamily="34" charset="0"/>
              </a:rPr>
              <a:t> Vidas.</a:t>
            </a:r>
            <a:br>
              <a:rPr kumimoji="0" lang="pt-BR" altLang="pt-BR" sz="1100" b="0" i="0" u="none" strike="noStrike" cap="none" normalizeH="0" baseline="0" dirty="0">
                <a:ln>
                  <a:noFill/>
                </a:ln>
                <a:solidFill>
                  <a:schemeClr val="tx1"/>
                </a:solidFill>
                <a:effectLst/>
                <a:latin typeface="Arial" panose="020B0604020202020204" pitchFamily="34" charset="0"/>
              </a:rPr>
            </a:br>
            <a:r>
              <a:rPr kumimoji="0" lang="pt-BR" altLang="pt-BR" sz="1100" b="0" i="0" u="none" strike="noStrike" cap="none" normalizeH="0" baseline="0" dirty="0">
                <a:ln>
                  <a:noFill/>
                </a:ln>
                <a:solidFill>
                  <a:schemeClr val="tx1"/>
                </a:solidFill>
                <a:effectLst/>
                <a:latin typeface="Arial" panose="020B0604020202020204" pitchFamily="34" charset="0"/>
              </a:rPr>
              <a:t>2021 - Realização do Programa de Atividades de Extensão INPE e Sociedade.</a:t>
            </a:r>
          </a:p>
        </p:txBody>
      </p:sp>
      <p:sp>
        <p:nvSpPr>
          <p:cNvPr id="6" name="Título 3">
            <a:extLst>
              <a:ext uri="{FF2B5EF4-FFF2-40B4-BE49-F238E27FC236}">
                <a16:creationId xmlns:a16="http://schemas.microsoft.com/office/drawing/2014/main" id="{4F642F97-9A96-4168-9828-78F7E8990FC5}"/>
              </a:ext>
            </a:extLst>
          </p:cNvPr>
          <p:cNvSpPr>
            <a:spLocks noGrp="1"/>
          </p:cNvSpPr>
          <p:nvPr>
            <p:ph type="title"/>
          </p:nvPr>
        </p:nvSpPr>
        <p:spPr>
          <a:xfrm>
            <a:off x="778490" y="-87773"/>
            <a:ext cx="7569098" cy="1325562"/>
          </a:xfrm>
        </p:spPr>
        <p:txBody>
          <a:bodyPr/>
          <a:lstStyle/>
          <a:p>
            <a:pPr algn="ctr"/>
            <a:r>
              <a:rPr lang="pt-BR" b="1" dirty="0"/>
              <a:t>DIEXC – Eventos/ Conferências</a:t>
            </a:r>
          </a:p>
        </p:txBody>
      </p:sp>
      <p:pic>
        <p:nvPicPr>
          <p:cNvPr id="3" name="Picture 2" descr="Graphical user interface&#10;&#10;Description automatically generated">
            <a:extLst>
              <a:ext uri="{FF2B5EF4-FFF2-40B4-BE49-F238E27FC236}">
                <a16:creationId xmlns:a16="http://schemas.microsoft.com/office/drawing/2014/main" id="{93BCDA3B-5C70-4441-B5C9-DD2604C10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9678" y="542900"/>
            <a:ext cx="2286000" cy="2286000"/>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945393EA-C744-4249-A089-DF5EAF67B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190" y="2988885"/>
            <a:ext cx="2506767" cy="1676400"/>
          </a:xfrm>
          <a:prstGeom prst="rect">
            <a:avLst/>
          </a:prstGeom>
        </p:spPr>
      </p:pic>
      <p:pic>
        <p:nvPicPr>
          <p:cNvPr id="12" name="Picture 11" descr="A picture containing text, person, indoor, standing&#10;&#10;Description automatically generated">
            <a:extLst>
              <a:ext uri="{FF2B5EF4-FFF2-40B4-BE49-F238E27FC236}">
                <a16:creationId xmlns:a16="http://schemas.microsoft.com/office/drawing/2014/main" id="{C6005A33-4629-2E44-BA04-409E44A11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558" y="4075685"/>
            <a:ext cx="1790700" cy="2743200"/>
          </a:xfrm>
          <a:prstGeom prst="rect">
            <a:avLst/>
          </a:prstGeom>
        </p:spPr>
      </p:pic>
      <p:sp>
        <p:nvSpPr>
          <p:cNvPr id="13" name="TextBox 12">
            <a:extLst>
              <a:ext uri="{FF2B5EF4-FFF2-40B4-BE49-F238E27FC236}">
                <a16:creationId xmlns:a16="http://schemas.microsoft.com/office/drawing/2014/main" id="{3FC09828-9FF4-B24A-B884-04E7F795520C}"/>
              </a:ext>
            </a:extLst>
          </p:cNvPr>
          <p:cNvSpPr txBox="1"/>
          <p:nvPr/>
        </p:nvSpPr>
        <p:spPr>
          <a:xfrm>
            <a:off x="8347588" y="4640583"/>
            <a:ext cx="1953970" cy="369332"/>
          </a:xfrm>
          <a:prstGeom prst="rect">
            <a:avLst/>
          </a:prstGeom>
          <a:noFill/>
        </p:spPr>
        <p:txBody>
          <a:bodyPr wrap="square" rtlCol="0">
            <a:spAutoFit/>
          </a:bodyPr>
          <a:lstStyle/>
          <a:p>
            <a:r>
              <a:rPr lang="x-none" dirty="0"/>
              <a:t>CEOS Plenary 2010</a:t>
            </a:r>
          </a:p>
        </p:txBody>
      </p:sp>
      <p:sp>
        <p:nvSpPr>
          <p:cNvPr id="14" name="TextBox 13">
            <a:extLst>
              <a:ext uri="{FF2B5EF4-FFF2-40B4-BE49-F238E27FC236}">
                <a16:creationId xmlns:a16="http://schemas.microsoft.com/office/drawing/2014/main" id="{10B286A9-0232-1142-B4B3-545250801821}"/>
              </a:ext>
            </a:extLst>
          </p:cNvPr>
          <p:cNvSpPr txBox="1"/>
          <p:nvPr/>
        </p:nvSpPr>
        <p:spPr>
          <a:xfrm>
            <a:off x="10654581" y="6427095"/>
            <a:ext cx="1710813" cy="369332"/>
          </a:xfrm>
          <a:prstGeom prst="rect">
            <a:avLst/>
          </a:prstGeom>
          <a:noFill/>
        </p:spPr>
        <p:txBody>
          <a:bodyPr wrap="square" rtlCol="0">
            <a:spAutoFit/>
          </a:bodyPr>
          <a:lstStyle/>
          <a:p>
            <a:r>
              <a:rPr lang="x-none" dirty="0">
                <a:solidFill>
                  <a:schemeClr val="bg1"/>
                </a:solidFill>
              </a:rPr>
              <a:t>IAC 2000</a:t>
            </a:r>
          </a:p>
        </p:txBody>
      </p:sp>
      <p:sp>
        <p:nvSpPr>
          <p:cNvPr id="15" name="TextBox 14">
            <a:extLst>
              <a:ext uri="{FF2B5EF4-FFF2-40B4-BE49-F238E27FC236}">
                <a16:creationId xmlns:a16="http://schemas.microsoft.com/office/drawing/2014/main" id="{3CE7B6DC-CBBE-2F46-995C-E41E6FAF9250}"/>
              </a:ext>
            </a:extLst>
          </p:cNvPr>
          <p:cNvSpPr txBox="1"/>
          <p:nvPr/>
        </p:nvSpPr>
        <p:spPr>
          <a:xfrm>
            <a:off x="10515443" y="2782315"/>
            <a:ext cx="1710813" cy="923330"/>
          </a:xfrm>
          <a:prstGeom prst="rect">
            <a:avLst/>
          </a:prstGeom>
          <a:noFill/>
        </p:spPr>
        <p:txBody>
          <a:bodyPr wrap="square" rtlCol="0">
            <a:spAutoFit/>
          </a:bodyPr>
          <a:lstStyle/>
          <a:p>
            <a:r>
              <a:rPr lang="x-none" dirty="0"/>
              <a:t>Ciência Transformando Vidas</a:t>
            </a:r>
          </a:p>
        </p:txBody>
      </p:sp>
    </p:spTree>
    <p:extLst>
      <p:ext uri="{BB962C8B-B14F-4D97-AF65-F5344CB8AC3E}">
        <p14:creationId xmlns:p14="http://schemas.microsoft.com/office/powerpoint/2010/main" val="24917185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2498</Words>
  <Application>Microsoft Office PowerPoint</Application>
  <PresentationFormat>Widescreen</PresentationFormat>
  <Paragraphs>104</Paragraphs>
  <Slides>10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vt:i4>
      </vt:variant>
    </vt:vector>
  </HeadingPairs>
  <TitlesOfParts>
    <vt:vector size="16" baseType="lpstr">
      <vt:lpstr>Arial</vt:lpstr>
      <vt:lpstr>Calibri</vt:lpstr>
      <vt:lpstr>Calibri Light</vt:lpstr>
      <vt:lpstr>Verdana</vt:lpstr>
      <vt:lpstr>Wingdings</vt:lpstr>
      <vt:lpstr>Tema do Office</vt:lpstr>
      <vt:lpstr>DIBIB</vt:lpstr>
      <vt:lpstr>DIPGR</vt:lpstr>
      <vt:lpstr>DIPGR</vt:lpstr>
      <vt:lpstr>DIPGR</vt:lpstr>
      <vt:lpstr>DIPGR</vt:lpstr>
      <vt:lpstr>DIEXC</vt:lpstr>
      <vt:lpstr>DIEXC</vt:lpstr>
      <vt:lpstr>DIEXC - Eventos</vt:lpstr>
      <vt:lpstr>DIEXC – Eventos/ Conferências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Simone Del Ducca</dc:creator>
  <cp:lastModifiedBy>ribeiro ribeiro</cp:lastModifiedBy>
  <cp:revision>69</cp:revision>
  <dcterms:created xsi:type="dcterms:W3CDTF">2021-03-23T21:40:56Z</dcterms:created>
  <dcterms:modified xsi:type="dcterms:W3CDTF">2021-04-09T18:02:15Z</dcterms:modified>
</cp:coreProperties>
</file>